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Lst>
  <p:notesMasterIdLst>
    <p:notesMasterId r:id="rId20"/>
  </p:notesMasterIdLst>
  <p:handoutMasterIdLst>
    <p:handoutMasterId r:id="rId21"/>
  </p:handoutMasterIdLst>
  <p:sldIdLst>
    <p:sldId id="263" r:id="rId3"/>
    <p:sldId id="256" r:id="rId4"/>
    <p:sldId id="262" r:id="rId5"/>
    <p:sldId id="273" r:id="rId6"/>
    <p:sldId id="259" r:id="rId7"/>
    <p:sldId id="265" r:id="rId8"/>
    <p:sldId id="266" r:id="rId9"/>
    <p:sldId id="260" r:id="rId10"/>
    <p:sldId id="261" r:id="rId11"/>
    <p:sldId id="264" r:id="rId12"/>
    <p:sldId id="267" r:id="rId13"/>
    <p:sldId id="268" r:id="rId14"/>
    <p:sldId id="269" r:id="rId15"/>
    <p:sldId id="270" r:id="rId16"/>
    <p:sldId id="271" r:id="rId17"/>
    <p:sldId id="274" r:id="rId18"/>
    <p:sldId id="272" r:id="rId19"/>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84025-7825-4EF5-B840-D325C76DEC1A}" v="14" dt="2019-03-10T15:37:27.5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SimSun" pitchFamily="2"/>
              <a:cs typeface="Lucida Sans"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SimSun" pitchFamily="2"/>
              <a:cs typeface="Lucida Sans"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SimSun" pitchFamily="2"/>
              <a:cs typeface="Lucida Sans"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0045F108-0A0D-4C6F-970E-EF863CEB3663}" type="slidenum">
              <a:t>‹N°›</a:t>
            </a:fld>
            <a:endParaRPr lang="fr-FR" sz="1400" b="0" i="0" u="none" strike="noStrike" kern="1200">
              <a:ln>
                <a:noFill/>
              </a:ln>
              <a:latin typeface="Arial" pitchFamily="18"/>
              <a:ea typeface="SimSun" pitchFamily="2"/>
              <a:cs typeface="Lucida Sans" pitchFamily="2"/>
            </a:endParaRPr>
          </a:p>
        </p:txBody>
      </p:sp>
    </p:spTree>
    <p:extLst>
      <p:ext uri="{BB962C8B-B14F-4D97-AF65-F5344CB8AC3E}">
        <p14:creationId xmlns:p14="http://schemas.microsoft.com/office/powerpoint/2010/main" val="1366724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not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fr-FR" sz="1400" kern="1200">
                <a:latin typeface="Times New Roman" pitchFamily="18"/>
                <a:ea typeface="Arial Unicode MS" pitchFamily="2"/>
                <a:cs typeface="Tahoma" pitchFamily="2"/>
              </a:defRPr>
            </a:lvl1pPr>
          </a:lstStyle>
          <a:p>
            <a:pPr lvl="0"/>
            <a:fld id="{8A5F5EE7-454D-4F06-AF68-6D429CE1CABE}" type="slidenum">
              <a:t>‹N°›</a:t>
            </a:fld>
            <a:endParaRPr lang="fr-FR"/>
          </a:p>
        </p:txBody>
      </p:sp>
    </p:spTree>
    <p:extLst>
      <p:ext uri="{BB962C8B-B14F-4D97-AF65-F5344CB8AC3E}">
        <p14:creationId xmlns:p14="http://schemas.microsoft.com/office/powerpoint/2010/main" val="2868371817"/>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SimSun"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EF681F50-1BA5-4D84-8317-58229D6B63BA}" type="slidenum">
              <a:t>2</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EF681F50-1BA5-4D84-8317-58229D6B63BA}" type="slidenum">
              <a:t>5</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223444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EF681F50-1BA5-4D84-8317-58229D6B63BA}" type="slidenum">
              <a:t>8</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79902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AB5D453-49DD-4EBA-BE93-1102B4183367}" type="slidenum">
              <a:t>‹N°›</a:t>
            </a:fld>
            <a:endParaRPr lang="fr-FR"/>
          </a:p>
        </p:txBody>
      </p:sp>
    </p:spTree>
    <p:extLst>
      <p:ext uri="{BB962C8B-B14F-4D97-AF65-F5344CB8AC3E}">
        <p14:creationId xmlns:p14="http://schemas.microsoft.com/office/powerpoint/2010/main" val="386802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130FEA4-CD99-4B55-BF4D-8935F4505B1C}" type="slidenum">
              <a:t>‹N°›</a:t>
            </a:fld>
            <a:endParaRPr lang="fr-FR"/>
          </a:p>
        </p:txBody>
      </p:sp>
    </p:spTree>
    <p:extLst>
      <p:ext uri="{BB962C8B-B14F-4D97-AF65-F5344CB8AC3E}">
        <p14:creationId xmlns:p14="http://schemas.microsoft.com/office/powerpoint/2010/main" val="22251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301625"/>
            <a:ext cx="2266950" cy="645636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3238" y="301625"/>
            <a:ext cx="6653212" cy="645636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F8311877-9E59-4C86-814B-A9A56A21AC85}" type="slidenum">
              <a:t>‹N°›</a:t>
            </a:fld>
            <a:endParaRPr lang="fr-FR"/>
          </a:p>
        </p:txBody>
      </p:sp>
    </p:spTree>
    <p:extLst>
      <p:ext uri="{BB962C8B-B14F-4D97-AF65-F5344CB8AC3E}">
        <p14:creationId xmlns:p14="http://schemas.microsoft.com/office/powerpoint/2010/main" val="66067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6047" y="2348400"/>
            <a:ext cx="8568531" cy="1620430"/>
          </a:xfrm>
        </p:spPr>
        <p:txBody>
          <a:bodyPr/>
          <a:lstStyle/>
          <a:p>
            <a:r>
              <a:rPr lang="fr-FR"/>
              <a:t>Modifiez le style du titre</a:t>
            </a:r>
          </a:p>
        </p:txBody>
      </p:sp>
      <p:sp>
        <p:nvSpPr>
          <p:cNvPr id="3" name="Sous-titr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19C6A3F-2596-4B7F-9F70-7063171B8E96}" type="datetimeFigureOut">
              <a:rPr lang="fr-FR" smtClean="0"/>
              <a:t>21/03/2019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246126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C6A3F-2596-4B7F-9F70-7063171B8E96}" type="datetimeFigureOut">
              <a:rPr lang="fr-FR" smtClean="0"/>
              <a:t>21/03/2019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194086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300" y="4857792"/>
            <a:ext cx="8568531" cy="1501435"/>
          </a:xfrm>
        </p:spPr>
        <p:txBody>
          <a:bodyPr anchor="t"/>
          <a:lstStyle>
            <a:lvl1pPr algn="l">
              <a:defRPr sz="4409" b="1" cap="all"/>
            </a:lvl1pPr>
          </a:lstStyle>
          <a:p>
            <a:r>
              <a:rPr lang="fr-FR"/>
              <a:t>Modifiez le style du titre</a:t>
            </a:r>
          </a:p>
        </p:txBody>
      </p:sp>
      <p:sp>
        <p:nvSpPr>
          <p:cNvPr id="3" name="Espace réservé du texte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19C6A3F-2596-4B7F-9F70-7063171B8E96}" type="datetimeFigureOut">
              <a:rPr lang="fr-FR" smtClean="0"/>
              <a:t>21/03/2019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3508187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19C6A3F-2596-4B7F-9F70-7063171B8E96}" type="datetimeFigureOut">
              <a:rPr lang="fr-FR" smtClean="0"/>
              <a:t>21/03/2019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1842954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4" name="Espace réservé du contenu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6" name="Espace réservé du contenu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19C6A3F-2596-4B7F-9F70-7063171B8E96}" type="datetimeFigureOut">
              <a:rPr lang="fr-FR" smtClean="0"/>
              <a:t>21/03/2019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338170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19C6A3F-2596-4B7F-9F70-7063171B8E96}" type="datetimeFigureOut">
              <a:rPr lang="fr-FR" smtClean="0"/>
              <a:t>21/03/2019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1210363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9C6A3F-2596-4B7F-9F70-7063171B8E96}" type="datetimeFigureOut">
              <a:rPr lang="fr-FR" smtClean="0"/>
              <a:t>21/03/2019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2577566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032" y="300987"/>
            <a:ext cx="3316456" cy="1280945"/>
          </a:xfrm>
        </p:spPr>
        <p:txBody>
          <a:bodyPr anchor="b"/>
          <a:lstStyle>
            <a:lvl1pPr algn="l">
              <a:defRPr sz="2205" b="1"/>
            </a:lvl1pPr>
          </a:lstStyle>
          <a:p>
            <a:r>
              <a:rPr lang="fr-FR"/>
              <a:t>Modifiez le style du titre</a:t>
            </a:r>
          </a:p>
        </p:txBody>
      </p:sp>
      <p:sp>
        <p:nvSpPr>
          <p:cNvPr id="3" name="Espace réservé du contenu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9C6A3F-2596-4B7F-9F70-7063171B8E96}" type="datetimeFigureOut">
              <a:rPr lang="fr-FR" smtClean="0"/>
              <a:t>21/03/2019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303106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D1ED044-554A-45A5-B5AD-6ADB728B97E5}" type="slidenum">
              <a:t>‹N°›</a:t>
            </a:fld>
            <a:endParaRPr lang="fr-FR"/>
          </a:p>
        </p:txBody>
      </p:sp>
    </p:spTree>
    <p:extLst>
      <p:ext uri="{BB962C8B-B14F-4D97-AF65-F5344CB8AC3E}">
        <p14:creationId xmlns:p14="http://schemas.microsoft.com/office/powerpoint/2010/main" val="2236313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5873" y="5291772"/>
            <a:ext cx="6048375" cy="624724"/>
          </a:xfrm>
        </p:spPr>
        <p:txBody>
          <a:bodyPr anchor="b"/>
          <a:lstStyle>
            <a:lvl1pPr algn="l">
              <a:defRPr sz="2205" b="1"/>
            </a:lvl1pPr>
          </a:lstStyle>
          <a:p>
            <a:r>
              <a:rPr lang="fr-FR"/>
              <a:t>Modifiez le style du titre</a:t>
            </a:r>
          </a:p>
        </p:txBody>
      </p:sp>
      <p:sp>
        <p:nvSpPr>
          <p:cNvPr id="3" name="Espace réservé pour une image  2"/>
          <p:cNvSpPr>
            <a:spLocks noGrp="1"/>
          </p:cNvSpPr>
          <p:nvPr>
            <p:ph type="pic" idx="1"/>
          </p:nvPr>
        </p:nvSpPr>
        <p:spPr>
          <a:xfrm>
            <a:off x="1975873" y="675471"/>
            <a:ext cx="6048375"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fr-FR"/>
          </a:p>
        </p:txBody>
      </p:sp>
      <p:sp>
        <p:nvSpPr>
          <p:cNvPr id="4" name="Espace réservé du texte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9C6A3F-2596-4B7F-9F70-7063171B8E96}" type="datetimeFigureOut">
              <a:rPr lang="fr-FR" smtClean="0"/>
              <a:t>21/03/2019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2920966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C6A3F-2596-4B7F-9F70-7063171B8E96}" type="datetimeFigureOut">
              <a:rPr lang="fr-FR" smtClean="0"/>
              <a:t>21/03/2019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505356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453" y="302738"/>
            <a:ext cx="2268141" cy="645022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04031" y="302738"/>
            <a:ext cx="6636411" cy="645022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C6A3F-2596-4B7F-9F70-7063171B8E96}" type="datetimeFigureOut">
              <a:rPr lang="fr-FR" smtClean="0"/>
              <a:t>21/03/2019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C3EF25-752B-4FEC-82E4-6A72C0224D4E}" type="slidenum">
              <a:rPr lang="fr-FR" smtClean="0"/>
              <a:t>‹N°›</a:t>
            </a:fld>
            <a:endParaRPr lang="fr-FR"/>
          </a:p>
        </p:txBody>
      </p:sp>
    </p:spTree>
    <p:extLst>
      <p:ext uri="{BB962C8B-B14F-4D97-AF65-F5344CB8AC3E}">
        <p14:creationId xmlns:p14="http://schemas.microsoft.com/office/powerpoint/2010/main" val="171593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BCE64FE-2C6E-4748-8F33-E2DCD08AFB66}" type="slidenum">
              <a:t>‹N°›</a:t>
            </a:fld>
            <a:endParaRPr lang="fr-FR"/>
          </a:p>
        </p:txBody>
      </p:sp>
    </p:spTree>
    <p:extLst>
      <p:ext uri="{BB962C8B-B14F-4D97-AF65-F5344CB8AC3E}">
        <p14:creationId xmlns:p14="http://schemas.microsoft.com/office/powerpoint/2010/main" val="90137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03238" y="1768475"/>
            <a:ext cx="4459287" cy="49895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4925" y="1768475"/>
            <a:ext cx="4460875" cy="49895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609AA8AD-30D6-48CB-9CDB-C5142FB6A3FD}" type="slidenum">
              <a:t>‹N°›</a:t>
            </a:fld>
            <a:endParaRPr lang="fr-FR"/>
          </a:p>
        </p:txBody>
      </p:sp>
    </p:spTree>
    <p:extLst>
      <p:ext uri="{BB962C8B-B14F-4D97-AF65-F5344CB8AC3E}">
        <p14:creationId xmlns:p14="http://schemas.microsoft.com/office/powerpoint/2010/main" val="415024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3BD01916-4B0B-4CEE-BB97-12DBE590615D}" type="slidenum">
              <a:t>‹N°›</a:t>
            </a:fld>
            <a:endParaRPr lang="fr-FR"/>
          </a:p>
        </p:txBody>
      </p:sp>
    </p:spTree>
    <p:extLst>
      <p:ext uri="{BB962C8B-B14F-4D97-AF65-F5344CB8AC3E}">
        <p14:creationId xmlns:p14="http://schemas.microsoft.com/office/powerpoint/2010/main" val="294943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E54DA02D-74A8-48BC-9246-8923DCE79424}" type="slidenum">
              <a:t>‹N°›</a:t>
            </a:fld>
            <a:endParaRPr lang="fr-FR"/>
          </a:p>
        </p:txBody>
      </p:sp>
    </p:spTree>
    <p:extLst>
      <p:ext uri="{BB962C8B-B14F-4D97-AF65-F5344CB8AC3E}">
        <p14:creationId xmlns:p14="http://schemas.microsoft.com/office/powerpoint/2010/main" val="123321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6C3DE894-D8E8-44E2-B3E8-E839F083E8E2}" type="slidenum">
              <a:t>‹N°›</a:t>
            </a:fld>
            <a:endParaRPr lang="fr-FR"/>
          </a:p>
        </p:txBody>
      </p:sp>
    </p:spTree>
    <p:extLst>
      <p:ext uri="{BB962C8B-B14F-4D97-AF65-F5344CB8AC3E}">
        <p14:creationId xmlns:p14="http://schemas.microsoft.com/office/powerpoint/2010/main" val="29234005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44B18168-F333-491B-A4D7-89465E5E4AEA}" type="slidenum">
              <a:t>‹N°›</a:t>
            </a:fld>
            <a:endParaRPr lang="fr-FR"/>
          </a:p>
        </p:txBody>
      </p:sp>
    </p:spTree>
    <p:extLst>
      <p:ext uri="{BB962C8B-B14F-4D97-AF65-F5344CB8AC3E}">
        <p14:creationId xmlns:p14="http://schemas.microsoft.com/office/powerpoint/2010/main" val="329144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ABE01D68-2DB8-4EA8-B2C4-399940521C7C}" type="slidenum">
              <a:t>‹N°›</a:t>
            </a:fld>
            <a:endParaRPr lang="fr-FR"/>
          </a:p>
        </p:txBody>
      </p:sp>
    </p:spTree>
    <p:extLst>
      <p:ext uri="{BB962C8B-B14F-4D97-AF65-F5344CB8AC3E}">
        <p14:creationId xmlns:p14="http://schemas.microsoft.com/office/powerpoint/2010/main" val="258014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fr-FR"/>
          </a:p>
        </p:txBody>
      </p:sp>
      <p:sp>
        <p:nvSpPr>
          <p:cNvPr id="3" name="Espace réservé du texte 2"/>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fr-FR" sz="1400" kern="1200">
                <a:latin typeface="Times New Roman" pitchFamily="18"/>
                <a:ea typeface="Arial Unicode MS" pitchFamily="2"/>
                <a:cs typeface="Tahoma" pitchFamily="2"/>
              </a:defRPr>
            </a:lvl1pPr>
          </a:lstStyle>
          <a:p>
            <a:pPr lvl="0"/>
            <a:fld id="{446071C0-9F96-4D40-8CE3-913AD4C4BEEB}"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4400" b="0" i="0" u="none" strike="noStrike" kern="1200">
          <a:ln>
            <a:noFill/>
          </a:ln>
          <a:latin typeface="Arial" pitchFamily="18"/>
          <a:ea typeface="SimSun" pitchFamily="2"/>
        </a:defRPr>
      </a:lvl1pPr>
    </p:titleStyle>
    <p:bodyStyle>
      <a:lvl1pPr marL="0" marR="0" indent="0" rtl="0" hangingPunct="0">
        <a:spcBef>
          <a:spcPts val="0"/>
        </a:spcBef>
        <a:spcAft>
          <a:spcPts val="1414"/>
        </a:spcAft>
        <a:tabLst/>
        <a:defRPr lang="fr-FR" sz="3200" b="0" i="0" u="none" strike="noStrike" kern="1200">
          <a:ln>
            <a:noFill/>
          </a:ln>
          <a:latin typeface="Arial" pitchFamily="18"/>
          <a:ea typeface="SimSun"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04031" y="7006699"/>
            <a:ext cx="2352146"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19C6A3F-2596-4B7F-9F70-7063171B8E96}" type="datetimeFigureOut">
              <a:rPr lang="fr-FR" smtClean="0"/>
              <a:t>21/03/2019</a:t>
            </a:fld>
            <a:endParaRPr lang="fr-FR"/>
          </a:p>
        </p:txBody>
      </p:sp>
      <p:sp>
        <p:nvSpPr>
          <p:cNvPr id="5" name="Espace réservé du pied de page 4"/>
          <p:cNvSpPr>
            <a:spLocks noGrp="1"/>
          </p:cNvSpPr>
          <p:nvPr>
            <p:ph type="ftr" sz="quarter" idx="3"/>
          </p:nvPr>
        </p:nvSpPr>
        <p:spPr>
          <a:xfrm>
            <a:off x="3444214" y="7006699"/>
            <a:ext cx="3192198"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224448" y="7006699"/>
            <a:ext cx="235214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8C3EF25-752B-4FEC-82E4-6A72C0224D4E}" type="slidenum">
              <a:rPr lang="fr-FR" smtClean="0"/>
              <a:t>‹N°›</a:t>
            </a:fld>
            <a:endParaRPr lang="fr-FR"/>
          </a:p>
        </p:txBody>
      </p:sp>
    </p:spTree>
    <p:extLst>
      <p:ext uri="{BB962C8B-B14F-4D97-AF65-F5344CB8AC3E}">
        <p14:creationId xmlns:p14="http://schemas.microsoft.com/office/powerpoint/2010/main" val="3039717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07943" rtl="0" eaLnBrk="1" latinLnBrk="0" hangingPunct="1">
        <a:spcBef>
          <a:spcPct val="0"/>
        </a:spcBef>
        <a:buNone/>
        <a:defRPr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anose="020B0604020202020204"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anose="020B0604020202020204"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9pPr>
    </p:bodyStyle>
    <p:otherStyle>
      <a:defPPr>
        <a:defRPr lang="fr-FR"/>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6" y="111881"/>
            <a:ext cx="3526967" cy="1460663"/>
          </a:xfrm>
          <a:prstGeom prst="rect">
            <a:avLst/>
          </a:prstGeom>
        </p:spPr>
      </p:pic>
      <p:sp>
        <p:nvSpPr>
          <p:cNvPr id="7" name="ZoneTexte 6"/>
          <p:cNvSpPr txBox="1"/>
          <p:nvPr/>
        </p:nvSpPr>
        <p:spPr>
          <a:xfrm>
            <a:off x="515909" y="2811325"/>
            <a:ext cx="9128181" cy="2093715"/>
          </a:xfrm>
          <a:prstGeom prst="rect">
            <a:avLst/>
          </a:prstGeom>
          <a:noFill/>
        </p:spPr>
        <p:txBody>
          <a:bodyPr wrap="square" rtlCol="0">
            <a:spAutoFit/>
          </a:bodyPr>
          <a:lstStyle/>
          <a:p>
            <a:pPr algn="ctr" defTabSz="1007943"/>
            <a:r>
              <a:rPr lang="fr-FR" sz="3748" b="1" kern="0" dirty="0">
                <a:solidFill>
                  <a:sysClr val="windowText" lastClr="000000"/>
                </a:solidFill>
                <a:effectLst>
                  <a:outerShdw blurRad="38100" dist="38100" dir="2700000" algn="tl">
                    <a:srgbClr val="000000">
                      <a:alpha val="43137"/>
                    </a:srgbClr>
                  </a:outerShdw>
                </a:effectLst>
              </a:rPr>
              <a:t>GUIDE POUR REMPLIR LES DOSSIERS VEI </a:t>
            </a:r>
          </a:p>
          <a:p>
            <a:pPr algn="ctr" defTabSz="1007943"/>
            <a:endParaRPr lang="fr-FR" sz="3086" b="1" i="1" kern="0" dirty="0">
              <a:solidFill>
                <a:sysClr val="windowText" lastClr="000000"/>
              </a:solidFill>
            </a:endParaRPr>
          </a:p>
          <a:p>
            <a:pPr algn="ctr" defTabSz="1007943"/>
            <a:r>
              <a:rPr lang="fr-FR" sz="3086" b="1" i="1" kern="0" dirty="0">
                <a:solidFill>
                  <a:sysClr val="windowText" lastClr="000000"/>
                </a:solidFill>
              </a:rPr>
              <a:t>mars 2019</a:t>
            </a:r>
          </a:p>
          <a:p>
            <a:pPr algn="ctr" defTabSz="1007943"/>
            <a:endParaRPr lang="fr-FR" sz="3086" b="1" kern="0" dirty="0">
              <a:solidFill>
                <a:sysClr val="windowText" lastClr="000000"/>
              </a:solidFill>
            </a:endParaRPr>
          </a:p>
        </p:txBody>
      </p:sp>
    </p:spTree>
    <p:extLst>
      <p:ext uri="{BB962C8B-B14F-4D97-AF65-F5344CB8AC3E}">
        <p14:creationId xmlns:p14="http://schemas.microsoft.com/office/powerpoint/2010/main" val="383559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7" y="98341"/>
            <a:ext cx="2408190" cy="997331"/>
          </a:xfrm>
          <a:prstGeom prst="rect">
            <a:avLst/>
          </a:prstGeom>
        </p:spPr>
      </p:pic>
      <p:pic>
        <p:nvPicPr>
          <p:cNvPr id="2" name="Image 1">
            <a:extLst>
              <a:ext uri="{FF2B5EF4-FFF2-40B4-BE49-F238E27FC236}">
                <a16:creationId xmlns:a16="http://schemas.microsoft.com/office/drawing/2014/main" id="{D10462E1-EDE4-49CA-9B32-9A70EA6B49D7}"/>
              </a:ext>
            </a:extLst>
          </p:cNvPr>
          <p:cNvPicPr>
            <a:picLocks noChangeAspect="1"/>
          </p:cNvPicPr>
          <p:nvPr/>
        </p:nvPicPr>
        <p:blipFill>
          <a:blip r:embed="rId3"/>
          <a:stretch>
            <a:fillRect/>
          </a:stretch>
        </p:blipFill>
        <p:spPr>
          <a:xfrm>
            <a:off x="487362" y="3247594"/>
            <a:ext cx="9105900" cy="2200275"/>
          </a:xfrm>
          <a:prstGeom prst="rect">
            <a:avLst/>
          </a:prstGeom>
        </p:spPr>
      </p:pic>
      <p:sp>
        <p:nvSpPr>
          <p:cNvPr id="4" name="Flèche : double flèche horizontale 3">
            <a:extLst>
              <a:ext uri="{FF2B5EF4-FFF2-40B4-BE49-F238E27FC236}">
                <a16:creationId xmlns:a16="http://schemas.microsoft.com/office/drawing/2014/main" id="{D011CC0C-47F3-4CB6-BC52-DA4D39FBD8A0}"/>
              </a:ext>
            </a:extLst>
          </p:cNvPr>
          <p:cNvSpPr/>
          <p:nvPr/>
        </p:nvSpPr>
        <p:spPr>
          <a:xfrm rot="20361788">
            <a:off x="1568920" y="4193726"/>
            <a:ext cx="3753853" cy="32725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7E3A7DD-219B-4774-8984-4316CDDD39B5}"/>
              </a:ext>
            </a:extLst>
          </p:cNvPr>
          <p:cNvSpPr txBox="1"/>
          <p:nvPr/>
        </p:nvSpPr>
        <p:spPr>
          <a:xfrm>
            <a:off x="487362" y="2079056"/>
            <a:ext cx="8755864" cy="1015663"/>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Pensez à déclarer les Allocations Familiales et n’oubliez pas que </a:t>
            </a:r>
            <a:r>
              <a:rPr lang="fr-FR" sz="2000" b="1" dirty="0">
                <a:highlight>
                  <a:srgbClr val="FFFF00"/>
                </a:highlight>
                <a:latin typeface="Arial" panose="020B0604020202020204" pitchFamily="34" charset="0"/>
                <a:cs typeface="Arial" panose="020B0604020202020204" pitchFamily="34" charset="0"/>
              </a:rPr>
              <a:t>le RSA est un MINIMUM SOCIAL. </a:t>
            </a:r>
            <a:r>
              <a:rPr lang="fr-FR" sz="2000" dirty="0">
                <a:latin typeface="Arial" panose="020B0604020202020204" pitchFamily="34" charset="0"/>
                <a:cs typeface="Arial" panose="020B0604020202020204" pitchFamily="34" charset="0"/>
              </a:rPr>
              <a:t>En revanche, </a:t>
            </a:r>
            <a:r>
              <a:rPr lang="fr-FR" sz="2000" b="1" dirty="0">
                <a:latin typeface="Arial" panose="020B0604020202020204" pitchFamily="34" charset="0"/>
                <a:cs typeface="Arial" panose="020B0604020202020204" pitchFamily="34" charset="0"/>
              </a:rPr>
              <a:t>ne déclarez pas une APL (Aide au logement) comme ressource.</a:t>
            </a:r>
          </a:p>
        </p:txBody>
      </p:sp>
      <p:sp>
        <p:nvSpPr>
          <p:cNvPr id="6" name="ZoneTexte 5">
            <a:extLst>
              <a:ext uri="{FF2B5EF4-FFF2-40B4-BE49-F238E27FC236}">
                <a16:creationId xmlns:a16="http://schemas.microsoft.com/office/drawing/2014/main" id="{92BD1582-0C99-49D3-88BA-0D5BFE083179}"/>
              </a:ext>
            </a:extLst>
          </p:cNvPr>
          <p:cNvSpPr txBox="1"/>
          <p:nvPr/>
        </p:nvSpPr>
        <p:spPr>
          <a:xfrm>
            <a:off x="487362" y="5742989"/>
            <a:ext cx="8932140" cy="707886"/>
          </a:xfrm>
          <a:prstGeom prst="rect">
            <a:avLst/>
          </a:prstGeom>
          <a:noFill/>
        </p:spPr>
        <p:txBody>
          <a:bodyPr wrap="square" rtlCol="0">
            <a:spAutoFit/>
          </a:bodyPr>
          <a:lstStyle/>
          <a:p>
            <a:r>
              <a:rPr lang="fr-FR" sz="2000">
                <a:latin typeface="Arial" panose="020B0604020202020204" pitchFamily="34" charset="0"/>
                <a:cs typeface="Arial" panose="020B0604020202020204" pitchFamily="34" charset="0"/>
              </a:rPr>
              <a:t>En cas de </a:t>
            </a:r>
            <a:r>
              <a:rPr lang="fr-FR" sz="2000">
                <a:highlight>
                  <a:srgbClr val="00FF00"/>
                </a:highlight>
                <a:latin typeface="Arial" panose="020B0604020202020204" pitchFamily="34" charset="0"/>
                <a:cs typeface="Arial" panose="020B0604020202020204" pitchFamily="34" charset="0"/>
              </a:rPr>
              <a:t>ressource spécifique « handicap et dépendance »</a:t>
            </a:r>
            <a:r>
              <a:rPr lang="fr-FR" sz="2000">
                <a:latin typeface="Arial" panose="020B0604020202020204" pitchFamily="34" charset="0"/>
                <a:cs typeface="Arial" panose="020B0604020202020204" pitchFamily="34" charset="0"/>
              </a:rPr>
              <a:t>, joignez une attestation de versement de cette ressource. </a:t>
            </a:r>
          </a:p>
        </p:txBody>
      </p:sp>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sp>
        <p:nvSpPr>
          <p:cNvPr id="7" name="Rectangle 6">
            <a:extLst>
              <a:ext uri="{FF2B5EF4-FFF2-40B4-BE49-F238E27FC236}">
                <a16:creationId xmlns:a16="http://schemas.microsoft.com/office/drawing/2014/main" id="{96F71F86-0509-4B8C-A981-483F0AC46A97}"/>
              </a:ext>
            </a:extLst>
          </p:cNvPr>
          <p:cNvSpPr/>
          <p:nvPr/>
        </p:nvSpPr>
        <p:spPr>
          <a:xfrm>
            <a:off x="664143" y="3869356"/>
            <a:ext cx="1944303" cy="693019"/>
          </a:xfrm>
          <a:prstGeom prst="rect">
            <a:avLst/>
          </a:prstGeom>
          <a:solidFill>
            <a:srgbClr val="00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529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 y="98339"/>
            <a:ext cx="2408190" cy="997331"/>
          </a:xfrm>
          <a:prstGeom prst="rect">
            <a:avLst/>
          </a:prstGeom>
        </p:spPr>
      </p:pic>
      <p:sp>
        <p:nvSpPr>
          <p:cNvPr id="5" name="ZoneTexte 4">
            <a:extLst>
              <a:ext uri="{FF2B5EF4-FFF2-40B4-BE49-F238E27FC236}">
                <a16:creationId xmlns:a16="http://schemas.microsoft.com/office/drawing/2014/main" id="{B7E3A7DD-219B-4774-8984-4316CDDD39B5}"/>
              </a:ext>
            </a:extLst>
          </p:cNvPr>
          <p:cNvSpPr txBox="1"/>
          <p:nvPr/>
        </p:nvSpPr>
        <p:spPr>
          <a:xfrm>
            <a:off x="487362" y="2079056"/>
            <a:ext cx="8755864" cy="2246769"/>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Pour le calcul du </a:t>
            </a:r>
            <a:r>
              <a:rPr lang="fr-FR" sz="2000" b="1" dirty="0">
                <a:latin typeface="Arial" panose="020B0604020202020204" pitchFamily="34" charset="0"/>
                <a:cs typeface="Arial" panose="020B0604020202020204" pitchFamily="34" charset="0"/>
              </a:rPr>
              <a:t>montant moyen mensuel des ressources</a:t>
            </a:r>
            <a:r>
              <a:rPr lang="fr-FR" sz="2000" dirty="0">
                <a:latin typeface="Arial" panose="020B0604020202020204" pitchFamily="34" charset="0"/>
                <a:cs typeface="Arial" panose="020B0604020202020204" pitchFamily="34" charset="0"/>
              </a:rPr>
              <a:t>, additionnez </a:t>
            </a:r>
            <a:r>
              <a:rPr lang="fr-FR" sz="2000" b="1" dirty="0">
                <a:latin typeface="Arial" panose="020B0604020202020204" pitchFamily="34" charset="0"/>
                <a:cs typeface="Arial" panose="020B0604020202020204" pitchFamily="34" charset="0"/>
              </a:rPr>
              <a:t>TOUTES les ressources du mois</a:t>
            </a:r>
            <a:r>
              <a:rPr lang="fr-FR" sz="2000" dirty="0">
                <a:latin typeface="Arial" panose="020B0604020202020204" pitchFamily="34" charset="0"/>
                <a:cs typeface="Arial" panose="020B0604020202020204" pitchFamily="34" charset="0"/>
              </a:rPr>
              <a:t>, sans oublier les Allocations Familiales, (ou prendre le(s) montant(s) du/des salaire(s) déclaré(s) sur le revenu d’impôts et le diviser par 12). </a:t>
            </a:r>
          </a:p>
          <a:p>
            <a:endParaRPr lang="fr-FR" sz="2000" dirty="0">
              <a:latin typeface="Arial" panose="020B0604020202020204" pitchFamily="34" charset="0"/>
              <a:cs typeface="Arial" panose="020B0604020202020204" pitchFamily="34" charset="0"/>
            </a:endParaRPr>
          </a:p>
          <a:p>
            <a:r>
              <a:rPr lang="fr-FR" sz="2000" dirty="0">
                <a:highlight>
                  <a:srgbClr val="FFFF00"/>
                </a:highlight>
                <a:latin typeface="Arial" panose="020B0604020202020204" pitchFamily="34" charset="0"/>
                <a:cs typeface="Arial" panose="020B0604020202020204" pitchFamily="34" charset="0"/>
              </a:rPr>
              <a:t>ATTENTION</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NE PAS CONFONDRE </a:t>
            </a:r>
            <a:r>
              <a:rPr lang="fr-FR" sz="2000" dirty="0">
                <a:latin typeface="Arial" panose="020B0604020202020204" pitchFamily="34" charset="0"/>
                <a:cs typeface="Arial" panose="020B0604020202020204" pitchFamily="34" charset="0"/>
              </a:rPr>
              <a:t>: </a:t>
            </a:r>
            <a:r>
              <a:rPr lang="fr-FR" sz="2000" dirty="0">
                <a:solidFill>
                  <a:prstClr val="black"/>
                </a:solidFill>
                <a:highlight>
                  <a:srgbClr val="FFFF00"/>
                </a:highlight>
                <a:latin typeface="Arial" panose="020B0604020202020204" pitchFamily="34" charset="0"/>
                <a:cs typeface="Arial" panose="020B0604020202020204" pitchFamily="34" charset="0"/>
              </a:rPr>
              <a:t>Le Quotient Familial fournit par la CAF, N’EST PAS le montant moyen mensuel des ressources !!!</a:t>
            </a:r>
            <a:r>
              <a:rPr lang="fr-FR" sz="2000" dirty="0">
                <a:latin typeface="Arial" panose="020B0604020202020204" pitchFamily="34" charset="0"/>
                <a:cs typeface="Arial" panose="020B0604020202020204" pitchFamily="34" charset="0"/>
              </a:rPr>
              <a:t>. </a:t>
            </a:r>
            <a:endParaRPr lang="fr-FR" sz="2000" dirty="0">
              <a:highlight>
                <a:srgbClr val="FFFF00"/>
              </a:highlight>
              <a:latin typeface="Arial" panose="020B0604020202020204" pitchFamily="34" charset="0"/>
              <a:cs typeface="Arial" panose="020B0604020202020204" pitchFamily="34" charset="0"/>
            </a:endParaRPr>
          </a:p>
        </p:txBody>
      </p:sp>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pic>
        <p:nvPicPr>
          <p:cNvPr id="2" name="Image 1">
            <a:extLst>
              <a:ext uri="{FF2B5EF4-FFF2-40B4-BE49-F238E27FC236}">
                <a16:creationId xmlns:a16="http://schemas.microsoft.com/office/drawing/2014/main" id="{4C2BCDB5-F1D0-48BF-BD86-6F0A300217D3}"/>
              </a:ext>
            </a:extLst>
          </p:cNvPr>
          <p:cNvPicPr>
            <a:picLocks noChangeAspect="1"/>
          </p:cNvPicPr>
          <p:nvPr/>
        </p:nvPicPr>
        <p:blipFill>
          <a:blip r:embed="rId3"/>
          <a:stretch>
            <a:fillRect/>
          </a:stretch>
        </p:blipFill>
        <p:spPr>
          <a:xfrm>
            <a:off x="487361" y="4636131"/>
            <a:ext cx="9412945" cy="1600282"/>
          </a:xfrm>
          <a:prstGeom prst="rect">
            <a:avLst/>
          </a:prstGeom>
        </p:spPr>
      </p:pic>
    </p:spTree>
    <p:extLst>
      <p:ext uri="{BB962C8B-B14F-4D97-AF65-F5344CB8AC3E}">
        <p14:creationId xmlns:p14="http://schemas.microsoft.com/office/powerpoint/2010/main" val="352788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 y="98339"/>
            <a:ext cx="2408190" cy="997331"/>
          </a:xfrm>
          <a:prstGeom prst="rect">
            <a:avLst/>
          </a:prstGeom>
        </p:spPr>
      </p:pic>
      <p:sp>
        <p:nvSpPr>
          <p:cNvPr id="5" name="ZoneTexte 4">
            <a:extLst>
              <a:ext uri="{FF2B5EF4-FFF2-40B4-BE49-F238E27FC236}">
                <a16:creationId xmlns:a16="http://schemas.microsoft.com/office/drawing/2014/main" id="{B7E3A7DD-219B-4774-8984-4316CDDD39B5}"/>
              </a:ext>
            </a:extLst>
          </p:cNvPr>
          <p:cNvSpPr txBox="1"/>
          <p:nvPr/>
        </p:nvSpPr>
        <p:spPr>
          <a:xfrm>
            <a:off x="487362" y="2079056"/>
            <a:ext cx="9128276" cy="1323439"/>
          </a:xfrm>
          <a:prstGeom prst="rect">
            <a:avLst/>
          </a:prstGeom>
          <a:noFill/>
        </p:spPr>
        <p:txBody>
          <a:bodyPr wrap="square" rtlCol="0">
            <a:spAutoFit/>
          </a:bodyPr>
          <a:lstStyle/>
          <a:p>
            <a:r>
              <a:rPr lang="fr-FR" sz="2000">
                <a:latin typeface="Arial" panose="020B0604020202020204" pitchFamily="34" charset="0"/>
                <a:cs typeface="Arial" panose="020B0604020202020204" pitchFamily="34" charset="0"/>
              </a:rPr>
              <a:t>Pour information, un HLM, est un </a:t>
            </a:r>
            <a:r>
              <a:rPr lang="fr-FR" sz="2000" u="sng">
                <a:latin typeface="Arial" panose="020B0604020202020204" pitchFamily="34" charset="0"/>
                <a:cs typeface="Arial" panose="020B0604020202020204" pitchFamily="34" charset="0"/>
              </a:rPr>
              <a:t>logement AUTONOME</a:t>
            </a:r>
            <a:r>
              <a:rPr lang="fr-FR" sz="2000">
                <a:latin typeface="Arial" panose="020B0604020202020204" pitchFamily="34" charset="0"/>
                <a:cs typeface="Arial" panose="020B0604020202020204" pitchFamily="34" charset="0"/>
              </a:rPr>
              <a:t>. Ne PAS COCHER la case « AUTRE » dans cette situation. </a:t>
            </a:r>
          </a:p>
          <a:p>
            <a:endParaRPr lang="fr-FR" sz="2000">
              <a:latin typeface="Arial" panose="020B0604020202020204" pitchFamily="34" charset="0"/>
              <a:cs typeface="Arial" panose="020B0604020202020204" pitchFamily="34" charset="0"/>
            </a:endParaRPr>
          </a:p>
          <a:p>
            <a:r>
              <a:rPr lang="fr-FR" sz="2000">
                <a:latin typeface="Arial" panose="020B0604020202020204" pitchFamily="34" charset="0"/>
                <a:cs typeface="Arial" panose="020B0604020202020204" pitchFamily="34" charset="0"/>
              </a:rPr>
              <a:t>FJT = « Foyer Jeune Travailleur ».</a:t>
            </a:r>
          </a:p>
        </p:txBody>
      </p:sp>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pic>
        <p:nvPicPr>
          <p:cNvPr id="9" name="Image 8">
            <a:extLst>
              <a:ext uri="{FF2B5EF4-FFF2-40B4-BE49-F238E27FC236}">
                <a16:creationId xmlns:a16="http://schemas.microsoft.com/office/drawing/2014/main" id="{2B49A366-7E10-49DB-A73B-89BD9F9C6E38}"/>
              </a:ext>
            </a:extLst>
          </p:cNvPr>
          <p:cNvPicPr>
            <a:picLocks noChangeAspect="1"/>
          </p:cNvPicPr>
          <p:nvPr/>
        </p:nvPicPr>
        <p:blipFill>
          <a:blip r:embed="rId3"/>
          <a:stretch>
            <a:fillRect/>
          </a:stretch>
        </p:blipFill>
        <p:spPr>
          <a:xfrm>
            <a:off x="165186" y="3617167"/>
            <a:ext cx="9853633" cy="2937745"/>
          </a:xfrm>
          <a:prstGeom prst="rect">
            <a:avLst/>
          </a:prstGeom>
        </p:spPr>
      </p:pic>
    </p:spTree>
    <p:extLst>
      <p:ext uri="{BB962C8B-B14F-4D97-AF65-F5344CB8AC3E}">
        <p14:creationId xmlns:p14="http://schemas.microsoft.com/office/powerpoint/2010/main" val="420404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 y="98337"/>
            <a:ext cx="2408190" cy="997331"/>
          </a:xfrm>
          <a:prstGeom prst="rect">
            <a:avLst/>
          </a:prstGeom>
        </p:spPr>
      </p:pic>
      <p:sp>
        <p:nvSpPr>
          <p:cNvPr id="5" name="ZoneTexte 4">
            <a:extLst>
              <a:ext uri="{FF2B5EF4-FFF2-40B4-BE49-F238E27FC236}">
                <a16:creationId xmlns:a16="http://schemas.microsoft.com/office/drawing/2014/main" id="{B7E3A7DD-219B-4774-8984-4316CDDD39B5}"/>
              </a:ext>
            </a:extLst>
          </p:cNvPr>
          <p:cNvSpPr txBox="1"/>
          <p:nvPr/>
        </p:nvSpPr>
        <p:spPr>
          <a:xfrm>
            <a:off x="312547" y="1542963"/>
            <a:ext cx="5154603" cy="5940088"/>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Dans ce tableau, </a:t>
            </a:r>
            <a:r>
              <a:rPr lang="fr-FR" sz="2000" b="1" dirty="0">
                <a:highlight>
                  <a:srgbClr val="FFFF00"/>
                </a:highlight>
                <a:latin typeface="Arial" panose="020B0604020202020204" pitchFamily="34" charset="0"/>
                <a:cs typeface="Arial" panose="020B0604020202020204" pitchFamily="34" charset="0"/>
              </a:rPr>
              <a:t>ne reporter que les dépenses payables par chèques vacances</a:t>
            </a:r>
            <a:r>
              <a:rPr lang="fr-FR" sz="2000" dirty="0">
                <a:latin typeface="Arial" panose="020B0604020202020204" pitchFamily="34" charset="0"/>
                <a:cs typeface="Arial" panose="020B0604020202020204" pitchFamily="34" charset="0"/>
              </a:rPr>
              <a:t>.</a:t>
            </a:r>
          </a:p>
          <a:p>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Les </a:t>
            </a:r>
            <a:r>
              <a:rPr lang="fr-FR" sz="2000" b="1" dirty="0">
                <a:latin typeface="Arial" panose="020B0604020202020204" pitchFamily="34" charset="0"/>
                <a:cs typeface="Arial" panose="020B0604020202020204" pitchFamily="34" charset="0"/>
              </a:rPr>
              <a:t>tickets de péages et l’essence</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ne sont pas éligibles, de même que les achats fait pour préparer des repas ou sandwiches</a:t>
            </a:r>
            <a:r>
              <a:rPr lang="fr-FR" sz="2000" dirty="0">
                <a:latin typeface="Arial" panose="020B0604020202020204" pitchFamily="34" charset="0"/>
                <a:cs typeface="Arial" panose="020B0604020202020204" pitchFamily="34" charset="0"/>
              </a:rPr>
              <a:t>. Les billets de train, de car, ou d’avion ainsi que le badge d’autoroute  « Libert-T Vacances » peuvent être reportés à condition d’avoir été payés par chèques vacances.</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N’oubliez pas de souscrire une assurance pour votre séjour si vous n’en avez pas déjà une.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Vérifiez </a:t>
            </a:r>
            <a:r>
              <a:rPr lang="fr-FR" sz="2000" u="sng" dirty="0">
                <a:latin typeface="Arial" panose="020B0604020202020204" pitchFamily="34" charset="0"/>
                <a:cs typeface="Arial" panose="020B0604020202020204" pitchFamily="34" charset="0"/>
              </a:rPr>
              <a:t>que le coût total</a:t>
            </a:r>
            <a:r>
              <a:rPr lang="fr-FR" sz="2000" dirty="0">
                <a:latin typeface="Arial" panose="020B0604020202020204" pitchFamily="34" charset="0"/>
                <a:cs typeface="Arial" panose="020B0604020202020204" pitchFamily="34" charset="0"/>
              </a:rPr>
              <a:t> soit bien </a:t>
            </a:r>
            <a:r>
              <a:rPr lang="fr-FR" sz="2000" u="sng" dirty="0">
                <a:latin typeface="Arial" panose="020B0604020202020204" pitchFamily="34" charset="0"/>
                <a:cs typeface="Arial" panose="020B0604020202020204" pitchFamily="34" charset="0"/>
              </a:rPr>
              <a:t>égal au financement total.</a:t>
            </a:r>
          </a:p>
        </p:txBody>
      </p:sp>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pic>
        <p:nvPicPr>
          <p:cNvPr id="13" name="Image 12">
            <a:extLst>
              <a:ext uri="{FF2B5EF4-FFF2-40B4-BE49-F238E27FC236}">
                <a16:creationId xmlns:a16="http://schemas.microsoft.com/office/drawing/2014/main" id="{BC8C3242-65F0-41E6-9221-91BC203E068C}"/>
              </a:ext>
            </a:extLst>
          </p:cNvPr>
          <p:cNvPicPr>
            <a:picLocks noChangeAspect="1"/>
          </p:cNvPicPr>
          <p:nvPr/>
        </p:nvPicPr>
        <p:blipFill>
          <a:blip r:embed="rId3"/>
          <a:stretch>
            <a:fillRect/>
          </a:stretch>
        </p:blipFill>
        <p:spPr>
          <a:xfrm>
            <a:off x="5678905" y="1489024"/>
            <a:ext cx="4089173" cy="5858543"/>
          </a:xfrm>
          <a:prstGeom prst="rect">
            <a:avLst/>
          </a:prstGeom>
        </p:spPr>
      </p:pic>
    </p:spTree>
    <p:extLst>
      <p:ext uri="{BB962C8B-B14F-4D97-AF65-F5344CB8AC3E}">
        <p14:creationId xmlns:p14="http://schemas.microsoft.com/office/powerpoint/2010/main" val="161575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7" y="98340"/>
            <a:ext cx="2417038" cy="1000995"/>
          </a:xfrm>
          <a:prstGeom prst="rect">
            <a:avLst/>
          </a:prstGeom>
        </p:spPr>
      </p:pic>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sp useBgFill="1">
        <p:nvSpPr>
          <p:cNvPr id="6" name="ZoneTexte 5">
            <a:extLst>
              <a:ext uri="{FF2B5EF4-FFF2-40B4-BE49-F238E27FC236}">
                <a16:creationId xmlns:a16="http://schemas.microsoft.com/office/drawing/2014/main" id="{4F2A2BB2-85DC-4D45-8908-3A1432E430E7}"/>
              </a:ext>
            </a:extLst>
          </p:cNvPr>
          <p:cNvSpPr txBox="1"/>
          <p:nvPr/>
        </p:nvSpPr>
        <p:spPr>
          <a:xfrm>
            <a:off x="182879" y="1873368"/>
            <a:ext cx="4686299" cy="5570756"/>
          </a:xfrm>
          <a:prstGeom prst="rect">
            <a:avLst/>
          </a:prstGeom>
        </p:spPr>
        <p:txBody>
          <a:bodyPr wrap="square" rtlCol="0">
            <a:spAutoFit/>
          </a:bodyPr>
          <a:lstStyle/>
          <a:p>
            <a:r>
              <a:rPr lang="fr-FR" sz="2000" b="1" dirty="0">
                <a:latin typeface="Arial" panose="020B0604020202020204" pitchFamily="34" charset="0"/>
                <a:cs typeface="Arial" panose="020B0604020202020204" pitchFamily="34" charset="0"/>
              </a:rPr>
              <a:t>Les sources de financements </a:t>
            </a:r>
            <a:r>
              <a:rPr lang="fr-FR" sz="2000" dirty="0">
                <a:latin typeface="Arial" panose="020B0604020202020204" pitchFamily="34" charset="0"/>
                <a:cs typeface="Arial" panose="020B0604020202020204" pitchFamily="34" charset="0"/>
              </a:rPr>
              <a:t>doivent impérativement comporter :</a:t>
            </a:r>
          </a:p>
          <a:p>
            <a:pPr indent="-285750">
              <a:buFontTx/>
              <a:buChar char="-"/>
            </a:pPr>
            <a:r>
              <a:rPr lang="fr-FR" sz="2000" dirty="0">
                <a:latin typeface="Arial" panose="020B0604020202020204" pitchFamily="34" charset="0"/>
                <a:cs typeface="Arial" panose="020B0604020202020204" pitchFamily="34" charset="0"/>
              </a:rPr>
              <a:t>un cofinancement (CAF/</a:t>
            </a:r>
            <a:r>
              <a:rPr lang="fr-FR" sz="2000" dirty="0" err="1">
                <a:latin typeface="Arial" panose="020B0604020202020204" pitchFamily="34" charset="0"/>
                <a:cs typeface="Arial" panose="020B0604020202020204" pitchFamily="34" charset="0"/>
              </a:rPr>
              <a:t>Vacaf</a:t>
            </a:r>
            <a:r>
              <a:rPr lang="fr-FR" sz="2000" dirty="0">
                <a:latin typeface="Arial" panose="020B0604020202020204" pitchFamily="34" charset="0"/>
                <a:cs typeface="Arial" panose="020B0604020202020204" pitchFamily="34" charset="0"/>
              </a:rPr>
              <a:t>; Conseil Général et/ou Départemental; commune, Porteur de projet, proches/famille du bénéficiaire…) qui ne soit pas sous forme de chèque vacances (pas de cumul de chèques vacances provenant d’organismes différents),</a:t>
            </a:r>
          </a:p>
          <a:p>
            <a:endParaRPr lang="fr-FR" sz="2000" dirty="0">
              <a:latin typeface="Arial" panose="020B0604020202020204" pitchFamily="34" charset="0"/>
              <a:cs typeface="Arial" panose="020B0604020202020204" pitchFamily="34" charset="0"/>
            </a:endParaRPr>
          </a:p>
          <a:p>
            <a:pPr indent="-285750">
              <a:buFontTx/>
              <a:buChar char="-"/>
            </a:pPr>
            <a:r>
              <a:rPr lang="fr-FR" sz="2000" dirty="0">
                <a:latin typeface="Arial" panose="020B0604020202020204" pitchFamily="34" charset="0"/>
                <a:cs typeface="Arial" panose="020B0604020202020204" pitchFamily="34" charset="0"/>
              </a:rPr>
              <a:t>une participation du bénéficiaire, même minime (pas de départ « gratuit » pour les bénéficiaires).</a:t>
            </a:r>
          </a:p>
          <a:p>
            <a:endParaRPr lang="fr-FR" dirty="0"/>
          </a:p>
          <a:p>
            <a:endParaRPr lang="fr-FR" dirty="0"/>
          </a:p>
          <a:p>
            <a:pPr lvl="0"/>
            <a:r>
              <a:rPr lang="fr-FR" sz="2000" dirty="0">
                <a:solidFill>
                  <a:prstClr val="black"/>
                </a:solidFill>
                <a:latin typeface="Arial" panose="020B0604020202020204" pitchFamily="34" charset="0"/>
                <a:cs typeface="Arial" panose="020B0604020202020204" pitchFamily="34" charset="0"/>
              </a:rPr>
              <a:t>Vérifiez </a:t>
            </a:r>
            <a:r>
              <a:rPr lang="fr-FR" sz="2000" u="sng" dirty="0">
                <a:solidFill>
                  <a:prstClr val="black"/>
                </a:solidFill>
                <a:latin typeface="Arial" panose="020B0604020202020204" pitchFamily="34" charset="0"/>
                <a:cs typeface="Arial" panose="020B0604020202020204" pitchFamily="34" charset="0"/>
              </a:rPr>
              <a:t>que le coût total</a:t>
            </a:r>
            <a:r>
              <a:rPr lang="fr-FR" sz="2000" dirty="0">
                <a:solidFill>
                  <a:prstClr val="black"/>
                </a:solidFill>
                <a:latin typeface="Arial" panose="020B0604020202020204" pitchFamily="34" charset="0"/>
                <a:cs typeface="Arial" panose="020B0604020202020204" pitchFamily="34" charset="0"/>
              </a:rPr>
              <a:t> soit bien </a:t>
            </a:r>
            <a:r>
              <a:rPr lang="fr-FR" sz="2000" u="sng" dirty="0">
                <a:solidFill>
                  <a:prstClr val="black"/>
                </a:solidFill>
                <a:latin typeface="Arial" panose="020B0604020202020204" pitchFamily="34" charset="0"/>
                <a:cs typeface="Arial" panose="020B0604020202020204" pitchFamily="34" charset="0"/>
              </a:rPr>
              <a:t>égal au financement total.</a:t>
            </a:r>
            <a:endParaRPr lang="fr-FR" dirty="0"/>
          </a:p>
        </p:txBody>
      </p:sp>
      <p:pic>
        <p:nvPicPr>
          <p:cNvPr id="7" name="Image 6">
            <a:extLst>
              <a:ext uri="{FF2B5EF4-FFF2-40B4-BE49-F238E27FC236}">
                <a16:creationId xmlns:a16="http://schemas.microsoft.com/office/drawing/2014/main" id="{93AFCC0C-715D-49EB-99C2-240F20304FA5}"/>
              </a:ext>
            </a:extLst>
          </p:cNvPr>
          <p:cNvPicPr>
            <a:picLocks noChangeAspect="1"/>
          </p:cNvPicPr>
          <p:nvPr/>
        </p:nvPicPr>
        <p:blipFill>
          <a:blip r:embed="rId3"/>
          <a:stretch>
            <a:fillRect/>
          </a:stretch>
        </p:blipFill>
        <p:spPr>
          <a:xfrm>
            <a:off x="5040312" y="1555736"/>
            <a:ext cx="4686300" cy="5867400"/>
          </a:xfrm>
          <a:prstGeom prst="rect">
            <a:avLst/>
          </a:prstGeom>
        </p:spPr>
      </p:pic>
    </p:spTree>
    <p:extLst>
      <p:ext uri="{BB962C8B-B14F-4D97-AF65-F5344CB8AC3E}">
        <p14:creationId xmlns:p14="http://schemas.microsoft.com/office/powerpoint/2010/main" val="221402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9" y="98342"/>
            <a:ext cx="2408190" cy="997331"/>
          </a:xfrm>
          <a:prstGeom prst="rect">
            <a:avLst/>
          </a:prstGeom>
        </p:spPr>
      </p:pic>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dirty="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dirty="0">
                <a:ln>
                  <a:noFill/>
                </a:ln>
                <a:solidFill>
                  <a:srgbClr val="FF0000"/>
                </a:solidFill>
                <a:latin typeface="Calibri" pitchFamily="18"/>
                <a:ea typeface="SimSun" pitchFamily="2"/>
                <a:cs typeface="Lucida Sans" pitchFamily="2"/>
              </a:rPr>
              <a:t>Avant d’envoyer le dossier… </a:t>
            </a:r>
          </a:p>
        </p:txBody>
      </p:sp>
      <p:sp useBgFill="1">
        <p:nvSpPr>
          <p:cNvPr id="6" name="ZoneTexte 5">
            <a:extLst>
              <a:ext uri="{FF2B5EF4-FFF2-40B4-BE49-F238E27FC236}">
                <a16:creationId xmlns:a16="http://schemas.microsoft.com/office/drawing/2014/main" id="{4F2A2BB2-85DC-4D45-8908-3A1432E430E7}"/>
              </a:ext>
            </a:extLst>
          </p:cNvPr>
          <p:cNvSpPr txBox="1"/>
          <p:nvPr/>
        </p:nvSpPr>
        <p:spPr>
          <a:xfrm>
            <a:off x="335280" y="1584340"/>
            <a:ext cx="9438640" cy="5324535"/>
          </a:xfrm>
          <a:prstGeom prst="rect">
            <a:avLst/>
          </a:prstGeom>
        </p:spPr>
        <p:txBody>
          <a:bodyPr wrap="square" rtlCol="0">
            <a:spAutoFit/>
          </a:bodyPr>
          <a:lstStyle/>
          <a:p>
            <a:r>
              <a:rPr lang="fr-FR" sz="2000" dirty="0">
                <a:latin typeface="Arial" panose="020B0604020202020204" pitchFamily="34" charset="0"/>
                <a:cs typeface="Arial" panose="020B0604020202020204" pitchFamily="34" charset="0"/>
              </a:rPr>
              <a:t>Vérifiez que vous avez bien rempli toutes les lignes, et que vous avez joint au dossier :</a:t>
            </a:r>
          </a:p>
          <a:p>
            <a:pPr marL="342900" indent="-342900">
              <a:buFontTx/>
              <a:buChar char="-"/>
            </a:pPr>
            <a:r>
              <a:rPr lang="fr-FR" sz="2000" dirty="0">
                <a:latin typeface="Arial" panose="020B0604020202020204" pitchFamily="34" charset="0"/>
                <a:cs typeface="Arial" panose="020B0604020202020204" pitchFamily="34" charset="0"/>
              </a:rPr>
              <a:t>Un </a:t>
            </a:r>
            <a:r>
              <a:rPr lang="fr-FR" sz="2000" b="1" dirty="0">
                <a:latin typeface="Arial" panose="020B0604020202020204" pitchFamily="34" charset="0"/>
                <a:cs typeface="Arial" panose="020B0604020202020204" pitchFamily="34" charset="0"/>
              </a:rPr>
              <a:t>décompte de vos prestations versées par la CAF </a:t>
            </a:r>
            <a:r>
              <a:rPr lang="fr-FR" sz="2000" dirty="0">
                <a:latin typeface="Arial" panose="020B0604020202020204" pitchFamily="34" charset="0"/>
                <a:cs typeface="Arial" panose="020B0604020202020204" pitchFamily="34" charset="0"/>
              </a:rPr>
              <a:t>mentionnant votre </a:t>
            </a:r>
            <a:r>
              <a:rPr lang="fr-FR" sz="2000" b="1" dirty="0">
                <a:latin typeface="Arial" panose="020B0604020202020204" pitchFamily="34" charset="0"/>
                <a:cs typeface="Arial" panose="020B0604020202020204" pitchFamily="34" charset="0"/>
              </a:rPr>
              <a:t>Quotient Familial</a:t>
            </a:r>
            <a:r>
              <a:rPr lang="fr-FR" sz="2000" dirty="0">
                <a:latin typeface="Arial" panose="020B0604020202020204" pitchFamily="34" charset="0"/>
                <a:cs typeface="Arial" panose="020B0604020202020204" pitchFamily="34" charset="0"/>
              </a:rPr>
              <a:t>, ou votre </a:t>
            </a:r>
            <a:r>
              <a:rPr lang="fr-FR" sz="2000" b="1" dirty="0">
                <a:latin typeface="Arial" panose="020B0604020202020204" pitchFamily="34" charset="0"/>
                <a:cs typeface="Arial" panose="020B0604020202020204" pitchFamily="34" charset="0"/>
              </a:rPr>
              <a:t>avis d’imposition 2018 </a:t>
            </a:r>
            <a:r>
              <a:rPr lang="fr-FR" sz="2000" dirty="0">
                <a:latin typeface="Arial" panose="020B0604020202020204" pitchFamily="34" charset="0"/>
                <a:cs typeface="Arial" panose="020B0604020202020204" pitchFamily="34" charset="0"/>
              </a:rPr>
              <a:t>mentionnant votre </a:t>
            </a:r>
            <a:r>
              <a:rPr lang="fr-FR" sz="2000" b="1" dirty="0">
                <a:latin typeface="Arial" panose="020B0604020202020204" pitchFamily="34" charset="0"/>
                <a:cs typeface="Arial" panose="020B0604020202020204" pitchFamily="34" charset="0"/>
              </a:rPr>
              <a:t>Revenu Fiscal de Référence </a:t>
            </a:r>
            <a:r>
              <a:rPr lang="fr-FR" sz="2000" dirty="0">
                <a:latin typeface="Arial" panose="020B0604020202020204" pitchFamily="34" charset="0"/>
                <a:cs typeface="Arial" panose="020B0604020202020204" pitchFamily="34" charset="0"/>
              </a:rPr>
              <a:t>(RFR) et votre nombre de part,</a:t>
            </a:r>
          </a:p>
          <a:p>
            <a:pPr marL="342900" indent="-342900">
              <a:buFontTx/>
              <a:buChar char="-"/>
            </a:pPr>
            <a:r>
              <a:rPr lang="fr-FR" sz="2000" dirty="0">
                <a:latin typeface="Arial" panose="020B0604020202020204" pitchFamily="34" charset="0"/>
                <a:cs typeface="Arial" panose="020B0604020202020204" pitchFamily="34" charset="0"/>
              </a:rPr>
              <a:t>Les justificatifs de TOUS vos revenus (celui des parents pour les mineurs),</a:t>
            </a:r>
          </a:p>
          <a:p>
            <a:pPr marL="342900" indent="-342900">
              <a:buFontTx/>
              <a:buChar char="-"/>
            </a:pPr>
            <a:r>
              <a:rPr lang="fr-FR" sz="2000" dirty="0">
                <a:latin typeface="Arial" panose="020B0604020202020204" pitchFamily="34" charset="0"/>
                <a:cs typeface="Arial" panose="020B0604020202020204" pitchFamily="34" charset="0"/>
              </a:rPr>
              <a:t>Le </a:t>
            </a:r>
            <a:r>
              <a:rPr lang="fr-FR" sz="2000" b="1" dirty="0">
                <a:latin typeface="Arial" panose="020B0604020202020204" pitchFamily="34" charset="0"/>
                <a:cs typeface="Arial" panose="020B0604020202020204" pitchFamily="34" charset="0"/>
              </a:rPr>
              <a:t>devis</a:t>
            </a:r>
            <a:r>
              <a:rPr lang="fr-FR" sz="2000" dirty="0">
                <a:latin typeface="Arial" panose="020B0604020202020204" pitchFamily="34" charset="0"/>
                <a:cs typeface="Arial" panose="020B0604020202020204" pitchFamily="34" charset="0"/>
              </a:rPr>
              <a:t> de votre séjour</a:t>
            </a:r>
          </a:p>
          <a:p>
            <a:pPr marL="342900" indent="-342900">
              <a:buFontTx/>
              <a:buChar char="-"/>
            </a:pPr>
            <a:r>
              <a:rPr lang="fr-FR" sz="2000" dirty="0">
                <a:latin typeface="Arial" panose="020B0604020202020204" pitchFamily="34" charset="0"/>
                <a:cs typeface="Arial" panose="020B0604020202020204" pitchFamily="34" charset="0"/>
              </a:rPr>
              <a:t>Une copie de </a:t>
            </a:r>
            <a:r>
              <a:rPr lang="fr-FR" sz="2000" b="1" dirty="0">
                <a:latin typeface="Arial" panose="020B0604020202020204" pitchFamily="34" charset="0"/>
                <a:cs typeface="Arial" panose="020B0604020202020204" pitchFamily="34" charset="0"/>
              </a:rPr>
              <a:t>votre billet de train, de car ou d’avion</a:t>
            </a:r>
            <a:r>
              <a:rPr lang="fr-FR" sz="2000" dirty="0">
                <a:latin typeface="Arial" panose="020B0604020202020204" pitchFamily="34" charset="0"/>
                <a:cs typeface="Arial" panose="020B0604020202020204" pitchFamily="34" charset="0"/>
              </a:rPr>
              <a:t> </a:t>
            </a:r>
          </a:p>
          <a:p>
            <a:pPr marL="342900" indent="-342900">
              <a:buFontTx/>
              <a:buChar char="-"/>
            </a:pPr>
            <a:r>
              <a:rPr lang="fr-FR" sz="2000" dirty="0">
                <a:latin typeface="Arial" panose="020B0604020202020204" pitchFamily="34" charset="0"/>
                <a:cs typeface="Arial" panose="020B0604020202020204" pitchFamily="34" charset="0"/>
              </a:rPr>
              <a:t>Une </a:t>
            </a:r>
            <a:r>
              <a:rPr lang="fr-FR" sz="2000" b="1" dirty="0">
                <a:latin typeface="Arial" panose="020B0604020202020204" pitchFamily="34" charset="0"/>
                <a:cs typeface="Arial" panose="020B0604020202020204" pitchFamily="34" charset="0"/>
              </a:rPr>
              <a:t>attestation écrite du </a:t>
            </a:r>
            <a:r>
              <a:rPr lang="fr-FR" sz="2000" b="1" dirty="0" err="1">
                <a:latin typeface="Arial" panose="020B0604020202020204" pitchFamily="34" charset="0"/>
                <a:cs typeface="Arial" panose="020B0604020202020204" pitchFamily="34" charset="0"/>
              </a:rPr>
              <a:t>co-financeur</a:t>
            </a:r>
            <a:r>
              <a:rPr lang="fr-FR" sz="2000" dirty="0">
                <a:latin typeface="Arial" panose="020B0604020202020204" pitchFamily="34" charset="0"/>
                <a:cs typeface="Arial" panose="020B0604020202020204" pitchFamily="34" charset="0"/>
              </a:rPr>
              <a:t> indiquant le </a:t>
            </a:r>
            <a:r>
              <a:rPr lang="fr-FR" sz="2000" b="1" dirty="0">
                <a:latin typeface="Arial" panose="020B0604020202020204" pitchFamily="34" charset="0"/>
                <a:cs typeface="Arial" panose="020B0604020202020204" pitchFamily="34" charset="0"/>
              </a:rPr>
              <a:t>montant du cofinancement </a:t>
            </a:r>
            <a:r>
              <a:rPr lang="fr-FR" sz="2000" dirty="0">
                <a:latin typeface="Arial" panose="020B0604020202020204" pitchFamily="34" charset="0"/>
                <a:cs typeface="Arial" panose="020B0604020202020204" pitchFamily="34" charset="0"/>
              </a:rPr>
              <a:t>accordé (sauf pour </a:t>
            </a:r>
            <a:r>
              <a:rPr lang="fr-FR" sz="2000" dirty="0" err="1">
                <a:latin typeface="Arial" panose="020B0604020202020204" pitchFamily="34" charset="0"/>
                <a:cs typeface="Arial" panose="020B0604020202020204" pitchFamily="34" charset="0"/>
              </a:rPr>
              <a:t>Vacaf</a:t>
            </a:r>
            <a:r>
              <a:rPr lang="fr-FR" sz="2000" dirty="0">
                <a:latin typeface="Arial" panose="020B0604020202020204" pitchFamily="34" charset="0"/>
                <a:cs typeface="Arial" panose="020B0604020202020204" pitchFamily="34" charset="0"/>
              </a:rPr>
              <a:t>),</a:t>
            </a:r>
          </a:p>
          <a:p>
            <a:pPr marL="342900" indent="-342900">
              <a:buFontTx/>
              <a:buChar char="-"/>
            </a:pPr>
            <a:endParaRPr lang="fr-FR" sz="1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Si vous êtes en </a:t>
            </a:r>
            <a:r>
              <a:rPr lang="fr-FR" sz="2000" b="1" dirty="0">
                <a:latin typeface="Arial" panose="020B0604020202020204" pitchFamily="34" charset="0"/>
                <a:cs typeface="Arial" panose="020B0604020202020204" pitchFamily="34" charset="0"/>
              </a:rPr>
              <a:t>situation de handicap</a:t>
            </a:r>
            <a:r>
              <a:rPr lang="fr-FR" sz="2000" dirty="0">
                <a:latin typeface="Arial" panose="020B0604020202020204" pitchFamily="34" charset="0"/>
                <a:cs typeface="Arial" panose="020B0604020202020204" pitchFamily="34" charset="0"/>
              </a:rPr>
              <a:t>:</a:t>
            </a:r>
          </a:p>
          <a:p>
            <a:pPr marL="342900" indent="-342900">
              <a:buFontTx/>
              <a:buChar char="-"/>
            </a:pPr>
            <a:r>
              <a:rPr lang="fr-FR" sz="2000" dirty="0">
                <a:latin typeface="Arial" panose="020B0604020202020204" pitchFamily="34" charset="0"/>
                <a:cs typeface="Arial" panose="020B0604020202020204" pitchFamily="34" charset="0"/>
              </a:rPr>
              <a:t>Une </a:t>
            </a:r>
            <a:r>
              <a:rPr lang="fr-FR" sz="2000" b="1" dirty="0">
                <a:latin typeface="Arial" panose="020B0604020202020204" pitchFamily="34" charset="0"/>
                <a:cs typeface="Arial" panose="020B0604020202020204" pitchFamily="34" charset="0"/>
              </a:rPr>
              <a:t>attestation</a:t>
            </a:r>
            <a:r>
              <a:rPr lang="fr-FR" sz="2000" dirty="0">
                <a:latin typeface="Arial" panose="020B0604020202020204" pitchFamily="34" charset="0"/>
                <a:cs typeface="Arial" panose="020B0604020202020204" pitchFamily="34" charset="0"/>
              </a:rPr>
              <a:t> (MDPH ou Sécurité Sociale) </a:t>
            </a:r>
            <a:r>
              <a:rPr lang="fr-FR" sz="2000" b="1" dirty="0">
                <a:latin typeface="Arial" panose="020B0604020202020204" pitchFamily="34" charset="0"/>
                <a:cs typeface="Arial" panose="020B0604020202020204" pitchFamily="34" charset="0"/>
              </a:rPr>
              <a:t>de votre handicap </a:t>
            </a:r>
            <a:r>
              <a:rPr lang="fr-FR" sz="2000" dirty="0">
                <a:latin typeface="Arial" panose="020B0604020202020204" pitchFamily="34" charset="0"/>
                <a:cs typeface="Arial" panose="020B0604020202020204" pitchFamily="34" charset="0"/>
              </a:rPr>
              <a:t>et </a:t>
            </a:r>
            <a:r>
              <a:rPr lang="fr-FR" sz="2000" b="1" dirty="0">
                <a:latin typeface="Arial" panose="020B0604020202020204" pitchFamily="34" charset="0"/>
                <a:cs typeface="Arial" panose="020B0604020202020204" pitchFamily="34" charset="0"/>
              </a:rPr>
              <a:t>une copie du dernier versement de votre prestation handicap ou pension d’invalidité</a:t>
            </a:r>
            <a:r>
              <a:rPr lang="fr-FR" sz="2000" dirty="0">
                <a:latin typeface="Arial" panose="020B0604020202020204" pitchFamily="34" charset="0"/>
                <a:cs typeface="Arial" panose="020B0604020202020204" pitchFamily="34" charset="0"/>
              </a:rPr>
              <a:t>. </a:t>
            </a:r>
          </a:p>
          <a:p>
            <a:endParaRPr lang="fr-FR" sz="1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Pour les mineurs, un document attestant du lien de parenté surtout si le nom du jeune est différent de celui du parent (ou tuteur).</a:t>
            </a:r>
          </a:p>
        </p:txBody>
      </p:sp>
    </p:spTree>
    <p:extLst>
      <p:ext uri="{BB962C8B-B14F-4D97-AF65-F5344CB8AC3E}">
        <p14:creationId xmlns:p14="http://schemas.microsoft.com/office/powerpoint/2010/main" val="61681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7" y="98340"/>
            <a:ext cx="2417038" cy="1000995"/>
          </a:xfrm>
          <a:prstGeom prst="rect">
            <a:avLst/>
          </a:prstGeom>
        </p:spPr>
      </p:pic>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dirty="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dirty="0">
                <a:ln>
                  <a:noFill/>
                </a:ln>
                <a:solidFill>
                  <a:srgbClr val="FF0000"/>
                </a:solidFill>
                <a:latin typeface="Calibri" pitchFamily="18"/>
                <a:ea typeface="SimSun" pitchFamily="2"/>
                <a:cs typeface="Lucida Sans" pitchFamily="2"/>
              </a:rPr>
              <a:t>Avant d’envoyer le dossier… </a:t>
            </a:r>
          </a:p>
        </p:txBody>
      </p:sp>
      <p:sp useBgFill="1">
        <p:nvSpPr>
          <p:cNvPr id="6" name="ZoneTexte 5">
            <a:extLst>
              <a:ext uri="{FF2B5EF4-FFF2-40B4-BE49-F238E27FC236}">
                <a16:creationId xmlns:a16="http://schemas.microsoft.com/office/drawing/2014/main" id="{4F2A2BB2-85DC-4D45-8908-3A1432E430E7}"/>
              </a:ext>
            </a:extLst>
          </p:cNvPr>
          <p:cNvSpPr txBox="1"/>
          <p:nvPr/>
        </p:nvSpPr>
        <p:spPr>
          <a:xfrm>
            <a:off x="335280" y="1584340"/>
            <a:ext cx="9438640" cy="707886"/>
          </a:xfrm>
          <a:prstGeom prst="rect">
            <a:avLst/>
          </a:prstGeom>
        </p:spPr>
        <p:txBody>
          <a:bodyPr wrap="square" rtlCol="0">
            <a:spAutoFit/>
          </a:bodyPr>
          <a:lstStyle/>
          <a:p>
            <a:r>
              <a:rPr lang="fr-FR" sz="2000" dirty="0">
                <a:latin typeface="Arial" panose="020B0604020202020204" pitchFamily="34" charset="0"/>
                <a:cs typeface="Arial" panose="020B0604020202020204" pitchFamily="34" charset="0"/>
              </a:rPr>
              <a:t>Vérifiez que vous avez bien </a:t>
            </a:r>
            <a:r>
              <a:rPr lang="fr-FR" sz="2000" b="1" dirty="0">
                <a:highlight>
                  <a:srgbClr val="FFFF00"/>
                </a:highlight>
                <a:latin typeface="Arial" panose="020B0604020202020204" pitchFamily="34" charset="0"/>
                <a:cs typeface="Arial" panose="020B0604020202020204" pitchFamily="34" charset="0"/>
              </a:rPr>
              <a:t>signé l’encadré ANCV situé à la fin de la section « séjour », ainsi que la </a:t>
            </a:r>
            <a:r>
              <a:rPr lang="fr-FR" sz="2000" b="1" u="sng" dirty="0">
                <a:highlight>
                  <a:srgbClr val="FFFF00"/>
                </a:highlight>
                <a:latin typeface="Arial" panose="020B0604020202020204" pitchFamily="34" charset="0"/>
                <a:cs typeface="Arial" panose="020B0604020202020204" pitchFamily="34" charset="0"/>
              </a:rPr>
              <a:t>dernière page</a:t>
            </a:r>
            <a:r>
              <a:rPr lang="fr-FR" sz="2000" b="1" dirty="0">
                <a:highlight>
                  <a:srgbClr val="FFFF00"/>
                </a:highlight>
                <a:latin typeface="Arial" panose="020B0604020202020204" pitchFamily="34" charset="0"/>
                <a:cs typeface="Arial" panose="020B0604020202020204" pitchFamily="34" charset="0"/>
              </a:rPr>
              <a:t> du dossier</a:t>
            </a:r>
            <a:r>
              <a:rPr lang="fr-FR" sz="2000" dirty="0">
                <a:latin typeface="Arial" panose="020B0604020202020204" pitchFamily="34" charset="0"/>
                <a:cs typeface="Arial" panose="020B0604020202020204" pitchFamily="34" charset="0"/>
              </a:rPr>
              <a:t>.</a:t>
            </a:r>
          </a:p>
        </p:txBody>
      </p:sp>
      <p:grpSp>
        <p:nvGrpSpPr>
          <p:cNvPr id="12" name="Groupe 11">
            <a:extLst>
              <a:ext uri="{FF2B5EF4-FFF2-40B4-BE49-F238E27FC236}">
                <a16:creationId xmlns:a16="http://schemas.microsoft.com/office/drawing/2014/main" id="{2B4B7CD1-989A-436E-B34F-6B94AE8322A3}"/>
              </a:ext>
            </a:extLst>
          </p:cNvPr>
          <p:cNvGrpSpPr/>
          <p:nvPr/>
        </p:nvGrpSpPr>
        <p:grpSpPr>
          <a:xfrm>
            <a:off x="1228886" y="2302500"/>
            <a:ext cx="6713038" cy="5261612"/>
            <a:chOff x="1228886" y="2302500"/>
            <a:chExt cx="6713038" cy="5261612"/>
          </a:xfrm>
        </p:grpSpPr>
        <p:pic>
          <p:nvPicPr>
            <p:cNvPr id="7" name="Image 6">
              <a:extLst>
                <a:ext uri="{FF2B5EF4-FFF2-40B4-BE49-F238E27FC236}">
                  <a16:creationId xmlns:a16="http://schemas.microsoft.com/office/drawing/2014/main" id="{CEA27491-037C-4B01-9BFC-8D2FAE5001FB}"/>
                </a:ext>
              </a:extLst>
            </p:cNvPr>
            <p:cNvPicPr>
              <a:picLocks noChangeAspect="1"/>
            </p:cNvPicPr>
            <p:nvPr/>
          </p:nvPicPr>
          <p:blipFill>
            <a:blip r:embed="rId3"/>
            <a:stretch>
              <a:fillRect/>
            </a:stretch>
          </p:blipFill>
          <p:spPr>
            <a:xfrm>
              <a:off x="1645942" y="2302500"/>
              <a:ext cx="6295982" cy="5261612"/>
            </a:xfrm>
            <a:prstGeom prst="rect">
              <a:avLst/>
            </a:prstGeom>
          </p:spPr>
        </p:pic>
        <p:cxnSp>
          <p:nvCxnSpPr>
            <p:cNvPr id="9" name="Connecteur droit avec flèche 8">
              <a:extLst>
                <a:ext uri="{FF2B5EF4-FFF2-40B4-BE49-F238E27FC236}">
                  <a16:creationId xmlns:a16="http://schemas.microsoft.com/office/drawing/2014/main" id="{74C89946-D468-4056-966B-6124D6570B26}"/>
                </a:ext>
              </a:extLst>
            </p:cNvPr>
            <p:cNvCxnSpPr>
              <a:cxnSpLocks/>
            </p:cNvCxnSpPr>
            <p:nvPr/>
          </p:nvCxnSpPr>
          <p:spPr>
            <a:xfrm>
              <a:off x="1228886" y="6058145"/>
              <a:ext cx="276645" cy="590064"/>
            </a:xfrm>
            <a:prstGeom prst="straightConnector1">
              <a:avLst/>
            </a:prstGeom>
            <a:ln w="28575">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CC0A06F4-C24F-4744-80CE-549572A38F9C}"/>
                </a:ext>
              </a:extLst>
            </p:cNvPr>
            <p:cNvSpPr/>
            <p:nvPr/>
          </p:nvSpPr>
          <p:spPr>
            <a:xfrm>
              <a:off x="1367208" y="6544863"/>
              <a:ext cx="2528846" cy="10148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504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7BA098E-8527-4902-9FBF-16B05EA9A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8" y="98342"/>
            <a:ext cx="2408190" cy="997331"/>
          </a:xfrm>
          <a:prstGeom prst="rect">
            <a:avLst/>
          </a:prstGeom>
        </p:spPr>
      </p:pic>
      <p:sp>
        <p:nvSpPr>
          <p:cNvPr id="8" name="ZoneTexte 2">
            <a:extLst>
              <a:ext uri="{FF2B5EF4-FFF2-40B4-BE49-F238E27FC236}">
                <a16:creationId xmlns:a16="http://schemas.microsoft.com/office/drawing/2014/main" id="{B523AB0D-132E-4A8D-9D25-0115718A8642}"/>
              </a:ext>
            </a:extLst>
          </p:cNvPr>
          <p:cNvSpPr/>
          <p:nvPr/>
        </p:nvSpPr>
        <p:spPr>
          <a:xfrm>
            <a:off x="3387772" y="302682"/>
            <a:ext cx="4812952" cy="6544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dirty="0">
                <a:ln>
                  <a:noFill/>
                </a:ln>
                <a:solidFill>
                  <a:srgbClr val="000000"/>
                </a:solidFill>
                <a:latin typeface="Calibri" pitchFamily="18"/>
                <a:ea typeface="SimSun" pitchFamily="2"/>
                <a:cs typeface="Lucida Sans" pitchFamily="2"/>
              </a:rPr>
              <a:t>Vacances et Insertion</a:t>
            </a:r>
          </a:p>
        </p:txBody>
      </p:sp>
      <p:sp useBgFill="1">
        <p:nvSpPr>
          <p:cNvPr id="6" name="ZoneTexte 5">
            <a:extLst>
              <a:ext uri="{FF2B5EF4-FFF2-40B4-BE49-F238E27FC236}">
                <a16:creationId xmlns:a16="http://schemas.microsoft.com/office/drawing/2014/main" id="{4F2A2BB2-85DC-4D45-8908-3A1432E430E7}"/>
              </a:ext>
            </a:extLst>
          </p:cNvPr>
          <p:cNvSpPr txBox="1"/>
          <p:nvPr/>
        </p:nvSpPr>
        <p:spPr>
          <a:xfrm>
            <a:off x="269506" y="1655460"/>
            <a:ext cx="9677134" cy="1938992"/>
          </a:xfrm>
          <a:prstGeom prst="rect">
            <a:avLst/>
          </a:prstGeom>
        </p:spPr>
        <p:txBody>
          <a:bodyPr wrap="square" rtlCol="0">
            <a:spAutoFit/>
          </a:bodyPr>
          <a:lstStyle/>
          <a:p>
            <a:r>
              <a:rPr lang="fr-FR" sz="2000" b="1" dirty="0">
                <a:latin typeface="Arial" panose="020B0604020202020204" pitchFamily="34" charset="0"/>
                <a:cs typeface="Arial" panose="020B0604020202020204" pitchFamily="34" charset="0"/>
              </a:rPr>
              <a:t>Pendant votre séjour, pensez à </a:t>
            </a:r>
            <a:r>
              <a:rPr lang="fr-FR" sz="2000" b="1" dirty="0">
                <a:solidFill>
                  <a:srgbClr val="FF0000"/>
                </a:solidFill>
                <a:latin typeface="Arial" panose="020B0604020202020204" pitchFamily="34" charset="0"/>
                <a:cs typeface="Arial" panose="020B0604020202020204" pitchFamily="34" charset="0"/>
              </a:rPr>
              <a:t>conserver vos factures</a:t>
            </a:r>
            <a:r>
              <a:rPr lang="fr-FR" sz="2000" b="1" dirty="0">
                <a:latin typeface="Arial" panose="020B0604020202020204" pitchFamily="34" charset="0"/>
                <a:cs typeface="Arial" panose="020B0604020202020204" pitchFamily="34" charset="0"/>
              </a:rPr>
              <a:t>.</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Dès votre retour de vacances, </a:t>
            </a:r>
            <a:r>
              <a:rPr lang="fr-FR" sz="2000" b="1" dirty="0">
                <a:latin typeface="Arial" panose="020B0604020202020204" pitchFamily="34" charset="0"/>
                <a:cs typeface="Arial" panose="020B0604020202020204" pitchFamily="34" charset="0"/>
              </a:rPr>
              <a:t>envoyez-nous les originaux de vos factures acquittées</a:t>
            </a:r>
            <a:r>
              <a:rPr lang="fr-FR" sz="2000" dirty="0">
                <a:latin typeface="Arial" panose="020B0604020202020204" pitchFamily="34" charset="0"/>
                <a:cs typeface="Arial" panose="020B0604020202020204" pitchFamily="34" charset="0"/>
              </a:rPr>
              <a:t>, (hébergement, loisirs, etc.) et gardez en une copie.</a:t>
            </a:r>
          </a:p>
          <a:p>
            <a:endParaRPr lang="fr-FR" sz="2000" dirty="0">
              <a:latin typeface="Arial" panose="020B0604020202020204" pitchFamily="34" charset="0"/>
              <a:cs typeface="Arial" panose="020B0604020202020204" pitchFamily="34" charset="0"/>
            </a:endParaRPr>
          </a:p>
          <a:p>
            <a:r>
              <a:rPr lang="fr-FR" sz="2000" b="1" dirty="0">
                <a:highlight>
                  <a:srgbClr val="FFFF00"/>
                </a:highlight>
                <a:latin typeface="Arial" panose="020B0604020202020204" pitchFamily="34" charset="0"/>
                <a:cs typeface="Arial" panose="020B0604020202020204" pitchFamily="34" charset="0"/>
              </a:rPr>
              <a:t>Conservez une copie de votre dossier pendant 3 ans</a:t>
            </a:r>
            <a:r>
              <a:rPr lang="fr-FR" sz="2000" dirty="0">
                <a:highlight>
                  <a:srgbClr val="FFFF00"/>
                </a:highlight>
                <a:latin typeface="Arial" panose="020B0604020202020204" pitchFamily="34" charset="0"/>
                <a:cs typeface="Arial" panose="020B0604020202020204" pitchFamily="34" charset="0"/>
              </a:rPr>
              <a:t>.</a:t>
            </a:r>
          </a:p>
        </p:txBody>
      </p:sp>
      <p:pic>
        <p:nvPicPr>
          <p:cNvPr id="2" name="Image 1">
            <a:extLst>
              <a:ext uri="{FF2B5EF4-FFF2-40B4-BE49-F238E27FC236}">
                <a16:creationId xmlns:a16="http://schemas.microsoft.com/office/drawing/2014/main" id="{B36C165C-793E-42F6-BA00-477753953485}"/>
              </a:ext>
            </a:extLst>
          </p:cNvPr>
          <p:cNvPicPr>
            <a:picLocks noChangeAspect="1"/>
          </p:cNvPicPr>
          <p:nvPr/>
        </p:nvPicPr>
        <p:blipFill>
          <a:blip r:embed="rId3"/>
          <a:stretch>
            <a:fillRect/>
          </a:stretch>
        </p:blipFill>
        <p:spPr>
          <a:xfrm>
            <a:off x="2650213" y="4133150"/>
            <a:ext cx="4507716" cy="3012359"/>
          </a:xfrm>
          <a:prstGeom prst="rect">
            <a:avLst/>
          </a:prstGeom>
        </p:spPr>
      </p:pic>
    </p:spTree>
    <p:extLst>
      <p:ext uri="{BB962C8B-B14F-4D97-AF65-F5344CB8AC3E}">
        <p14:creationId xmlns:p14="http://schemas.microsoft.com/office/powerpoint/2010/main" val="312459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ZoneTexte 2"/>
          <p:cNvSpPr/>
          <p:nvPr/>
        </p:nvSpPr>
        <p:spPr>
          <a:xfrm>
            <a:off x="2943811" y="332117"/>
            <a:ext cx="6212086" cy="6544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 – Rappel</a:t>
            </a:r>
          </a:p>
        </p:txBody>
      </p:sp>
      <p:sp>
        <p:nvSpPr>
          <p:cNvPr id="4" name="ZoneTexte 1"/>
          <p:cNvSpPr/>
          <p:nvPr/>
        </p:nvSpPr>
        <p:spPr>
          <a:xfrm>
            <a:off x="418581" y="1879358"/>
            <a:ext cx="9426538" cy="46322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359410" lvl="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cs typeface="Lucida Sans" pitchFamily="2"/>
              </a:rPr>
              <a:t>Aide au séjour (hébergement, transport, loisirs…),</a:t>
            </a:r>
            <a:endParaRPr lang="fr-FR" dirty="0"/>
          </a:p>
          <a:p>
            <a:pPr marL="359410" lvl="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cs typeface="Lucida Sans" pitchFamily="2"/>
              </a:rPr>
              <a:t>Sous forme de chèques vacances,</a:t>
            </a:r>
            <a:endParaRPr lang="fr-FR" sz="2200" dirty="0">
              <a:latin typeface="Arial" pitchFamily="18"/>
              <a:ea typeface="SimSun" pitchFamily="2"/>
              <a:cs typeface="Arial"/>
            </a:endParaRPr>
          </a:p>
          <a:p>
            <a:pPr marL="35941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cs typeface="Lucida Sans" pitchFamily="2"/>
              </a:rPr>
              <a:t>Accompagnement par une structure,</a:t>
            </a:r>
            <a:r>
              <a:rPr lang="fr-FR" sz="2200" dirty="0">
                <a:ea typeface="SimSun" pitchFamily="2"/>
                <a:cs typeface="Lucida Sans" pitchFamily="2"/>
              </a:rPr>
              <a:t> </a:t>
            </a:r>
            <a:endParaRPr lang="fr-FR" sz="2200" dirty="0">
              <a:latin typeface="Arial" pitchFamily="18"/>
              <a:ea typeface="SimSun" pitchFamily="2"/>
              <a:cs typeface="Arial"/>
            </a:endParaRPr>
          </a:p>
          <a:p>
            <a:pPr marL="35941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cs typeface="Lucida Sans" pitchFamily="2"/>
              </a:rPr>
              <a:t>Pour des séjours individuels ou collectifs, de 4 à 14 nuitées, en France ou en UE, (des séjours plus courts peuvent être envisagés, sur dérogation),</a:t>
            </a:r>
            <a:endParaRPr lang="fr-FR" sz="2200" dirty="0">
              <a:latin typeface="Arial" pitchFamily="18"/>
              <a:ea typeface="SimSun" pitchFamily="2"/>
              <a:cs typeface="Arial"/>
            </a:endParaRPr>
          </a:p>
          <a:p>
            <a:pPr marL="35941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cs typeface="Lucida Sans" pitchFamily="2"/>
              </a:rPr>
              <a:t>Coût de séjour plafonné à 110 € par jour et par personne, </a:t>
            </a:r>
            <a:r>
              <a:rPr lang="fr-FR" sz="2200" dirty="0">
                <a:latin typeface="Arial" pitchFamily="18"/>
                <a:ea typeface="SimSun" pitchFamily="2"/>
                <a:cs typeface="Arial"/>
              </a:rPr>
              <a:t>à 170 € pour une personne en situation de handicap, </a:t>
            </a:r>
          </a:p>
          <a:p>
            <a:pPr marL="359410" lvl="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cs typeface="Lucida Sans" pitchFamily="2"/>
              </a:rPr>
              <a:t>Autofinancement des bénéficiaires nécessaire, (même symbolique – pas de gratuité) </a:t>
            </a:r>
            <a:endParaRPr lang="fr-FR" sz="2200" dirty="0">
              <a:latin typeface="Arial" pitchFamily="18"/>
              <a:ea typeface="SimSun" pitchFamily="2"/>
              <a:cs typeface="Arial"/>
            </a:endParaRPr>
          </a:p>
          <a:p>
            <a:pPr marL="359410" lvl="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cs typeface="Lucida Sans" pitchFamily="2"/>
              </a:rPr>
              <a:t>Cofinancement obligatoire (VACAF, CD, CCAS…)</a:t>
            </a:r>
            <a:endParaRPr lang="fr-FR" sz="2200" dirty="0">
              <a:latin typeface="Arial" pitchFamily="18"/>
              <a:ea typeface="SimSun" pitchFamily="2"/>
              <a:cs typeface="Arial"/>
            </a:endParaRPr>
          </a:p>
          <a:p>
            <a:pPr marL="359410" indent="-35941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rPr>
              <a:t>Aide attribuée uniquement aux vacanciers, en groupe, en famille ou en individuel (pas de frais de personnel, de fonctionnement ou d’accompagnement). </a:t>
            </a:r>
            <a:endParaRPr lang="fr-FR" sz="2400" dirty="0">
              <a:latin typeface="Arial" pitchFamily="18"/>
              <a:ea typeface="SimSun" pitchFamily="2"/>
              <a:cs typeface="Arial"/>
            </a:endParaRPr>
          </a:p>
        </p:txBody>
      </p:sp>
      <p:pic>
        <p:nvPicPr>
          <p:cNvPr id="5" name="Image 4">
            <a:extLst>
              <a:ext uri="{FF2B5EF4-FFF2-40B4-BE49-F238E27FC236}">
                <a16:creationId xmlns:a16="http://schemas.microsoft.com/office/drawing/2014/main" id="{67059E33-FCB7-41CE-97C2-AA7FB5569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7" y="96264"/>
            <a:ext cx="2408190" cy="9973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
            <a:extLst>
              <a:ext uri="{FF2B5EF4-FFF2-40B4-BE49-F238E27FC236}">
                <a16:creationId xmlns:a16="http://schemas.microsoft.com/office/drawing/2014/main" id="{9520FACA-5E3D-4B81-A819-26198EA895BE}"/>
              </a:ext>
            </a:extLst>
          </p:cNvPr>
          <p:cNvSpPr/>
          <p:nvPr/>
        </p:nvSpPr>
        <p:spPr>
          <a:xfrm>
            <a:off x="3117066" y="327304"/>
            <a:ext cx="6212086" cy="6544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 – Rappel</a:t>
            </a:r>
          </a:p>
        </p:txBody>
      </p:sp>
      <p:pic>
        <p:nvPicPr>
          <p:cNvPr id="17" name="Image 16">
            <a:extLst>
              <a:ext uri="{FF2B5EF4-FFF2-40B4-BE49-F238E27FC236}">
                <a16:creationId xmlns:a16="http://schemas.microsoft.com/office/drawing/2014/main" id="{F9EE3BB2-E5B3-4C41-9109-5143C0BB2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6" y="97798"/>
            <a:ext cx="2402931" cy="995152"/>
          </a:xfrm>
          <a:prstGeom prst="rect">
            <a:avLst/>
          </a:prstGeom>
        </p:spPr>
      </p:pic>
      <p:sp>
        <p:nvSpPr>
          <p:cNvPr id="2" name="Rectangle 1">
            <a:extLst>
              <a:ext uri="{FF2B5EF4-FFF2-40B4-BE49-F238E27FC236}">
                <a16:creationId xmlns:a16="http://schemas.microsoft.com/office/drawing/2014/main" id="{ECF96203-1FC8-4754-A61B-24BFC4177338}"/>
              </a:ext>
            </a:extLst>
          </p:cNvPr>
          <p:cNvSpPr/>
          <p:nvPr/>
        </p:nvSpPr>
        <p:spPr>
          <a:xfrm>
            <a:off x="368675" y="1951562"/>
            <a:ext cx="9442450" cy="1446550"/>
          </a:xfrm>
          <a:prstGeom prst="rect">
            <a:avLst/>
          </a:prstGeom>
        </p:spPr>
        <p:txBody>
          <a:bodyPr wrap="square">
            <a:spAutoFit/>
          </a:bodyPr>
          <a:lstStyle/>
          <a:p>
            <a:pPr marL="360000" indent="-36000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rPr>
              <a:t>le </a:t>
            </a:r>
            <a:r>
              <a:rPr lang="fr-FR" sz="2200" b="1" dirty="0">
                <a:latin typeface="Arial" pitchFamily="18"/>
                <a:ea typeface="SimSun" pitchFamily="2"/>
              </a:rPr>
              <a:t>Quotient Familial </a:t>
            </a:r>
            <a:r>
              <a:rPr lang="fr-FR" sz="2200" dirty="0">
                <a:latin typeface="Arial" pitchFamily="18"/>
                <a:ea typeface="SimSun" pitchFamily="2"/>
              </a:rPr>
              <a:t>du demandeur doit être </a:t>
            </a:r>
            <a:r>
              <a:rPr lang="fr-FR" sz="2200" b="1" dirty="0">
                <a:latin typeface="Arial" pitchFamily="18"/>
                <a:ea typeface="SimSun" pitchFamily="2"/>
              </a:rPr>
              <a:t>inférieur ou égal à 900€ </a:t>
            </a:r>
            <a:r>
              <a:rPr lang="fr-FR" sz="2200" dirty="0">
                <a:latin typeface="Arial" pitchFamily="18"/>
                <a:ea typeface="SimSun" pitchFamily="2"/>
              </a:rPr>
              <a:t>(voir sur le relevé fournit par votre CAF) ou le Revenu Fiscal de Référence (mentionné sur l’avis d’imposition) ne pas dépasser les barèmes du tableau ci-dessous :</a:t>
            </a:r>
          </a:p>
        </p:txBody>
      </p:sp>
      <p:pic>
        <p:nvPicPr>
          <p:cNvPr id="3" name="Image 2">
            <a:extLst>
              <a:ext uri="{FF2B5EF4-FFF2-40B4-BE49-F238E27FC236}">
                <a16:creationId xmlns:a16="http://schemas.microsoft.com/office/drawing/2014/main" id="{99740BBE-F0AE-4471-A91E-0F256E101354}"/>
              </a:ext>
            </a:extLst>
          </p:cNvPr>
          <p:cNvPicPr>
            <a:picLocks noChangeAspect="1"/>
          </p:cNvPicPr>
          <p:nvPr/>
        </p:nvPicPr>
        <p:blipFill>
          <a:blip r:embed="rId3"/>
          <a:stretch>
            <a:fillRect/>
          </a:stretch>
        </p:blipFill>
        <p:spPr>
          <a:xfrm>
            <a:off x="176244" y="3779837"/>
            <a:ext cx="9728135" cy="3754487"/>
          </a:xfrm>
          <a:prstGeom prst="rect">
            <a:avLst/>
          </a:prstGeom>
        </p:spPr>
      </p:pic>
    </p:spTree>
    <p:extLst>
      <p:ext uri="{BB962C8B-B14F-4D97-AF65-F5344CB8AC3E}">
        <p14:creationId xmlns:p14="http://schemas.microsoft.com/office/powerpoint/2010/main" val="187982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
            <a:extLst>
              <a:ext uri="{FF2B5EF4-FFF2-40B4-BE49-F238E27FC236}">
                <a16:creationId xmlns:a16="http://schemas.microsoft.com/office/drawing/2014/main" id="{9520FACA-5E3D-4B81-A819-26198EA895BE}"/>
              </a:ext>
            </a:extLst>
          </p:cNvPr>
          <p:cNvSpPr/>
          <p:nvPr/>
        </p:nvSpPr>
        <p:spPr>
          <a:xfrm>
            <a:off x="3117066" y="327304"/>
            <a:ext cx="6212086" cy="6544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 – Rappel</a:t>
            </a:r>
          </a:p>
        </p:txBody>
      </p:sp>
      <p:pic>
        <p:nvPicPr>
          <p:cNvPr id="17" name="Image 16">
            <a:extLst>
              <a:ext uri="{FF2B5EF4-FFF2-40B4-BE49-F238E27FC236}">
                <a16:creationId xmlns:a16="http://schemas.microsoft.com/office/drawing/2014/main" id="{F9EE3BB2-E5B3-4C41-9109-5143C0BB2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6" y="97798"/>
            <a:ext cx="2408190" cy="997331"/>
          </a:xfrm>
          <a:prstGeom prst="rect">
            <a:avLst/>
          </a:prstGeom>
        </p:spPr>
      </p:pic>
      <p:grpSp>
        <p:nvGrpSpPr>
          <p:cNvPr id="26" name="Groupe 25">
            <a:extLst>
              <a:ext uri="{FF2B5EF4-FFF2-40B4-BE49-F238E27FC236}">
                <a16:creationId xmlns:a16="http://schemas.microsoft.com/office/drawing/2014/main" id="{D76BB9D6-2E11-493F-BC97-2C57BDA7CD1C}"/>
              </a:ext>
            </a:extLst>
          </p:cNvPr>
          <p:cNvGrpSpPr/>
          <p:nvPr/>
        </p:nvGrpSpPr>
        <p:grpSpPr>
          <a:xfrm>
            <a:off x="319087" y="2040638"/>
            <a:ext cx="9442450" cy="4462760"/>
            <a:chOff x="415337" y="1780755"/>
            <a:chExt cx="9442450" cy="4462760"/>
          </a:xfrm>
        </p:grpSpPr>
        <p:sp>
          <p:nvSpPr>
            <p:cNvPr id="2" name="Rectangle 1">
              <a:extLst>
                <a:ext uri="{FF2B5EF4-FFF2-40B4-BE49-F238E27FC236}">
                  <a16:creationId xmlns:a16="http://schemas.microsoft.com/office/drawing/2014/main" id="{ECF96203-1FC8-4754-A61B-24BFC4177338}"/>
                </a:ext>
              </a:extLst>
            </p:cNvPr>
            <p:cNvSpPr/>
            <p:nvPr/>
          </p:nvSpPr>
          <p:spPr>
            <a:xfrm>
              <a:off x="415337" y="1780755"/>
              <a:ext cx="9442450" cy="4462760"/>
            </a:xfrm>
            <a:prstGeom prst="rect">
              <a:avLst/>
            </a:prstGeom>
          </p:spPr>
          <p:txBody>
            <a:bodyPr wrap="square">
              <a:spAutoFit/>
            </a:bodyPr>
            <a:lstStyle/>
            <a:p>
              <a:pPr marL="360000" indent="-36000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rPr>
                <a:t>Pas de cumul possible des aides en chèques-vacances provenant de plusieurs organisations conventionnées par l’ANCV (JPA, UNALG, Secours Populaire…)</a:t>
              </a:r>
            </a:p>
            <a:p>
              <a:pPr marL="360000" indent="-36000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rPr>
                <a:t>Pas de cumul possible avec d’autres programmes ANCV (Séniors en Vacances, BSV)</a:t>
              </a:r>
            </a:p>
            <a:p>
              <a:pPr marL="360000" indent="-36000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rPr>
                <a:t>Une aide par bénéficiaire et par an.</a:t>
              </a:r>
            </a:p>
            <a:p>
              <a:pPr marL="342900" indent="-342900">
                <a:buFont typeface="Arial" panose="020B0604020202020204" pitchFamily="34" charset="0"/>
                <a:buChar char="•"/>
              </a:pPr>
              <a:endParaRPr lang="fr-FR" sz="2000" u="sng" dirty="0">
                <a:latin typeface="Arial" pitchFamily="18"/>
                <a:ea typeface="SimSun" pitchFamily="2"/>
              </a:endParaRPr>
            </a:p>
            <a:p>
              <a:r>
                <a:rPr lang="fr-FR" sz="2200" dirty="0">
                  <a:latin typeface="Arial" pitchFamily="18"/>
                  <a:ea typeface="SimSun" pitchFamily="2"/>
                </a:rPr>
                <a:t>Montant moyen de l’aide 2019 par bénéficiaire :</a:t>
              </a:r>
            </a:p>
            <a:p>
              <a:endParaRPr lang="fr-FR" sz="2200" dirty="0">
                <a:highlight>
                  <a:srgbClr val="00FFFF"/>
                </a:highlight>
                <a:latin typeface="Arial" pitchFamily="18"/>
                <a:ea typeface="SimSun" pitchFamily="2"/>
              </a:endParaRPr>
            </a:p>
            <a:p>
              <a:r>
                <a:rPr lang="fr-FR" sz="2200" b="1" i="1" dirty="0" err="1">
                  <a:latin typeface="Arial" pitchFamily="18"/>
                  <a:ea typeface="SimSun" pitchFamily="2"/>
                </a:rPr>
                <a:t>ll</a:t>
              </a:r>
              <a:r>
                <a:rPr lang="fr-FR" sz="2200" b="1" i="1" dirty="0">
                  <a:latin typeface="Arial" pitchFamily="18"/>
                  <a:ea typeface="SimSun" pitchFamily="2"/>
                </a:rPr>
                <a:t> s’agit d’une moyenne. Chaque dossier sera étudié au cas par cas, et ce montant sera moyen sera ajusté.</a:t>
              </a:r>
              <a:r>
                <a:rPr lang="fr-FR" sz="2200" b="1" i="1" dirty="0">
                  <a:highlight>
                    <a:srgbClr val="00FFFF"/>
                  </a:highlight>
                  <a:latin typeface="Arial" pitchFamily="18"/>
                  <a:ea typeface="SimSun" pitchFamily="2"/>
                </a:rPr>
                <a:t> </a:t>
              </a:r>
            </a:p>
            <a:p>
              <a:endParaRPr lang="fr-FR" sz="2200" b="1" i="1" dirty="0">
                <a:highlight>
                  <a:srgbClr val="FFFF00"/>
                </a:highlight>
                <a:latin typeface="Arial" pitchFamily="18"/>
                <a:ea typeface="SimSun" pitchFamily="2"/>
              </a:endParaRPr>
            </a:p>
            <a:p>
              <a:pPr marL="360000" indent="-360000" algn="just">
                <a:buClr>
                  <a:srgbClr val="C00000"/>
                </a:buClr>
                <a:buSzPct val="45000"/>
                <a:buFont typeface="StarSymbol"/>
                <a:buChar char="●"/>
                <a:defRPr sz="1800" b="0" i="0" u="none" strike="noStrike" kern="1200">
                  <a:ln>
                    <a:noFill/>
                  </a:ln>
                  <a:latin typeface="Arial" pitchFamily="18"/>
                  <a:ea typeface="SimSun" pitchFamily="2"/>
                  <a:cs typeface="Lucida Sans" pitchFamily="2"/>
                </a:defRPr>
              </a:pPr>
              <a:r>
                <a:rPr lang="fr-FR" sz="2200" dirty="0">
                  <a:latin typeface="Arial" pitchFamily="18"/>
                  <a:ea typeface="SimSun" pitchFamily="2"/>
                </a:rPr>
                <a:t>SEN VAC -&gt; Séniors/Convention spécifique ANCV, nous consulter.</a:t>
              </a:r>
            </a:p>
          </p:txBody>
        </p:sp>
        <p:grpSp>
          <p:nvGrpSpPr>
            <p:cNvPr id="25" name="Groupe 24">
              <a:extLst>
                <a:ext uri="{FF2B5EF4-FFF2-40B4-BE49-F238E27FC236}">
                  <a16:creationId xmlns:a16="http://schemas.microsoft.com/office/drawing/2014/main" id="{CB4AB630-6EEC-4BF2-8C26-E88D70278BE9}"/>
                </a:ext>
              </a:extLst>
            </p:cNvPr>
            <p:cNvGrpSpPr/>
            <p:nvPr/>
          </p:nvGrpSpPr>
          <p:grpSpPr>
            <a:xfrm>
              <a:off x="1559089" y="4012135"/>
              <a:ext cx="6568994" cy="600424"/>
              <a:chOff x="1559089" y="4012135"/>
              <a:chExt cx="6568994" cy="600424"/>
            </a:xfrm>
          </p:grpSpPr>
          <p:sp>
            <p:nvSpPr>
              <p:cNvPr id="9" name="ZoneTexte 8">
                <a:extLst>
                  <a:ext uri="{FF2B5EF4-FFF2-40B4-BE49-F238E27FC236}">
                    <a16:creationId xmlns:a16="http://schemas.microsoft.com/office/drawing/2014/main" id="{1DCCC821-8DD3-4306-A560-E5C34AEF2B4C}"/>
                  </a:ext>
                </a:extLst>
              </p:cNvPr>
              <p:cNvSpPr txBox="1"/>
              <p:nvPr/>
            </p:nvSpPr>
            <p:spPr>
              <a:xfrm>
                <a:off x="6638630" y="4012135"/>
                <a:ext cx="1489453" cy="430887"/>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120 euros</a:t>
                </a:r>
              </a:p>
            </p:txBody>
          </p:sp>
          <p:sp>
            <p:nvSpPr>
              <p:cNvPr id="24" name="Accolade fermante 23">
                <a:extLst>
                  <a:ext uri="{FF2B5EF4-FFF2-40B4-BE49-F238E27FC236}">
                    <a16:creationId xmlns:a16="http://schemas.microsoft.com/office/drawing/2014/main" id="{B6FE32AE-73CE-4487-826E-7FA10190120F}"/>
                  </a:ext>
                </a:extLst>
              </p:cNvPr>
              <p:cNvSpPr/>
              <p:nvPr/>
            </p:nvSpPr>
            <p:spPr>
              <a:xfrm rot="10800000">
                <a:off x="1559089" y="4151339"/>
                <a:ext cx="223762" cy="4612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14" name="Flèche : angle droit 13">
            <a:extLst>
              <a:ext uri="{FF2B5EF4-FFF2-40B4-BE49-F238E27FC236}">
                <a16:creationId xmlns:a16="http://schemas.microsoft.com/office/drawing/2014/main" id="{4F14FDCF-E358-42E9-8351-DA32C79183A0}"/>
              </a:ext>
            </a:extLst>
          </p:cNvPr>
          <p:cNvSpPr/>
          <p:nvPr/>
        </p:nvSpPr>
        <p:spPr>
          <a:xfrm rot="5400000">
            <a:off x="1553880" y="5034255"/>
            <a:ext cx="116869" cy="240633"/>
          </a:xfrm>
          <a:prstGeom prst="bentUp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46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sp>
        <p:nvSpPr>
          <p:cNvPr id="5" name="ZoneTexte 4">
            <a:extLst>
              <a:ext uri="{FF2B5EF4-FFF2-40B4-BE49-F238E27FC236}">
                <a16:creationId xmlns:a16="http://schemas.microsoft.com/office/drawing/2014/main" id="{5F2CFFB5-6CB2-406C-8CAB-DDA7D8C4D61F}"/>
              </a:ext>
            </a:extLst>
          </p:cNvPr>
          <p:cNvSpPr txBox="1"/>
          <p:nvPr/>
        </p:nvSpPr>
        <p:spPr>
          <a:xfrm>
            <a:off x="324474" y="2782029"/>
            <a:ext cx="9431676" cy="2985433"/>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Les dossiers 2019 ont été remaniés de façon à correspondre aux informations </a:t>
            </a:r>
            <a:r>
              <a:rPr lang="fr-FR" sz="2400" b="1" i="1" dirty="0">
                <a:latin typeface="Arial" panose="020B0604020202020204" pitchFamily="34" charset="0"/>
                <a:cs typeface="Arial" panose="020B0604020202020204" pitchFamily="34" charset="0"/>
              </a:rPr>
              <a:t>indispensables</a:t>
            </a:r>
            <a:r>
              <a:rPr lang="fr-FR" sz="2400" dirty="0">
                <a:latin typeface="Arial" panose="020B0604020202020204" pitchFamily="34" charset="0"/>
                <a:cs typeface="Arial" panose="020B0604020202020204" pitchFamily="34" charset="0"/>
              </a:rPr>
              <a:t> demandées par l’ANCV lors de leur enregistrement sur le site APV.</a:t>
            </a:r>
          </a:p>
          <a:p>
            <a:endParaRPr lang="fr-FR" sz="2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De ce fait, il est </a:t>
            </a:r>
            <a:r>
              <a:rPr lang="fr-FR" sz="2400" b="1" dirty="0">
                <a:solidFill>
                  <a:srgbClr val="FF0000"/>
                </a:solidFill>
                <a:latin typeface="Arial" panose="020B0604020202020204" pitchFamily="34" charset="0"/>
                <a:cs typeface="Arial" panose="020B0604020202020204" pitchFamily="34" charset="0"/>
              </a:rPr>
              <a:t>impératif de remplir soigneusement chaque ligne, car pour chaque information manquante, l’</a:t>
            </a:r>
            <a:r>
              <a:rPr lang="fr-FR" sz="2400" b="1" dirty="0" err="1">
                <a:solidFill>
                  <a:srgbClr val="FF0000"/>
                </a:solidFill>
                <a:latin typeface="Arial" panose="020B0604020202020204" pitchFamily="34" charset="0"/>
                <a:cs typeface="Arial" panose="020B0604020202020204" pitchFamily="34" charset="0"/>
              </a:rPr>
              <a:t>enregistre-ment</a:t>
            </a:r>
            <a:r>
              <a:rPr lang="fr-FR" sz="2400" b="1" dirty="0">
                <a:solidFill>
                  <a:srgbClr val="FF0000"/>
                </a:solidFill>
                <a:latin typeface="Arial" panose="020B0604020202020204" pitchFamily="34" charset="0"/>
                <a:cs typeface="Arial" panose="020B0604020202020204" pitchFamily="34" charset="0"/>
              </a:rPr>
              <a:t> du dossier sera bloqué</a:t>
            </a:r>
            <a:r>
              <a:rPr lang="fr-FR" sz="2400" dirty="0">
                <a:latin typeface="Arial" panose="020B0604020202020204" pitchFamily="34" charset="0"/>
                <a:cs typeface="Arial" panose="020B0604020202020204" pitchFamily="34" charset="0"/>
              </a:rPr>
              <a:t> et nous serons contraint de vous le renvoyer.</a:t>
            </a:r>
            <a:endParaRPr lang="fr-FR" sz="20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36DCD68D-E905-4BB6-B5EE-C925F7D78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 y="95041"/>
            <a:ext cx="2408190" cy="997331"/>
          </a:xfrm>
          <a:prstGeom prst="rect">
            <a:avLst/>
          </a:prstGeom>
        </p:spPr>
      </p:pic>
    </p:spTree>
    <p:extLst>
      <p:ext uri="{BB962C8B-B14F-4D97-AF65-F5344CB8AC3E}">
        <p14:creationId xmlns:p14="http://schemas.microsoft.com/office/powerpoint/2010/main" val="67130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92E459-6322-4A7C-B8F6-102371897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 y="103755"/>
            <a:ext cx="2408190" cy="997331"/>
          </a:xfrm>
          <a:prstGeom prst="rect">
            <a:avLst/>
          </a:prstGeom>
        </p:spPr>
      </p:pic>
      <p:sp>
        <p:nvSpPr>
          <p:cNvPr id="4" name="ZoneTexte 2">
            <a:extLst>
              <a:ext uri="{FF2B5EF4-FFF2-40B4-BE49-F238E27FC236}">
                <a16:creationId xmlns:a16="http://schemas.microsoft.com/office/drawing/2014/main" id="{0DF11160-7E34-430C-B340-7C46F38473FB}"/>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sp>
        <p:nvSpPr>
          <p:cNvPr id="2" name="ZoneTexte 1">
            <a:extLst>
              <a:ext uri="{FF2B5EF4-FFF2-40B4-BE49-F238E27FC236}">
                <a16:creationId xmlns:a16="http://schemas.microsoft.com/office/drawing/2014/main" id="{978E343E-43F5-47AA-802B-8922109232F6}"/>
              </a:ext>
            </a:extLst>
          </p:cNvPr>
          <p:cNvSpPr txBox="1"/>
          <p:nvPr/>
        </p:nvSpPr>
        <p:spPr>
          <a:xfrm>
            <a:off x="284810" y="2158879"/>
            <a:ext cx="6378926" cy="400110"/>
          </a:xfrm>
          <a:prstGeom prst="rect">
            <a:avLst/>
          </a:prstGeom>
          <a:noFill/>
        </p:spPr>
        <p:txBody>
          <a:bodyPr wrap="none" rtlCol="0">
            <a:spAutoFit/>
          </a:bodyPr>
          <a:lstStyle/>
          <a:p>
            <a:r>
              <a:rPr lang="fr-FR" sz="2000">
                <a:latin typeface="Arial" panose="020B0604020202020204" pitchFamily="34" charset="0"/>
                <a:cs typeface="Arial" panose="020B0604020202020204" pitchFamily="34" charset="0"/>
              </a:rPr>
              <a:t>Pensez à bien préciser le nombre de jours du séjour… </a:t>
            </a:r>
          </a:p>
        </p:txBody>
      </p:sp>
      <p:pic>
        <p:nvPicPr>
          <p:cNvPr id="5" name="Image 4">
            <a:extLst>
              <a:ext uri="{FF2B5EF4-FFF2-40B4-BE49-F238E27FC236}">
                <a16:creationId xmlns:a16="http://schemas.microsoft.com/office/drawing/2014/main" id="{1D3DA16B-5AFC-46C9-8F78-BB3FC5D2E28E}"/>
              </a:ext>
            </a:extLst>
          </p:cNvPr>
          <p:cNvPicPr>
            <a:picLocks noChangeAspect="1"/>
          </p:cNvPicPr>
          <p:nvPr/>
        </p:nvPicPr>
        <p:blipFill>
          <a:blip r:embed="rId3"/>
          <a:stretch>
            <a:fillRect/>
          </a:stretch>
        </p:blipFill>
        <p:spPr>
          <a:xfrm>
            <a:off x="646529" y="2865087"/>
            <a:ext cx="9172575" cy="2676525"/>
          </a:xfrm>
          <a:prstGeom prst="rect">
            <a:avLst/>
          </a:prstGeom>
        </p:spPr>
      </p:pic>
      <p:sp>
        <p:nvSpPr>
          <p:cNvPr id="6" name="Flèche : bas 5">
            <a:extLst>
              <a:ext uri="{FF2B5EF4-FFF2-40B4-BE49-F238E27FC236}">
                <a16:creationId xmlns:a16="http://schemas.microsoft.com/office/drawing/2014/main" id="{3FF5F2E6-586D-4773-A126-AE76EA3EBAC5}"/>
              </a:ext>
            </a:extLst>
          </p:cNvPr>
          <p:cNvSpPr/>
          <p:nvPr/>
        </p:nvSpPr>
        <p:spPr>
          <a:xfrm>
            <a:off x="2714324" y="2521823"/>
            <a:ext cx="250257" cy="3723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4B97633-4CCD-4461-B596-2FE19803147D}"/>
              </a:ext>
            </a:extLst>
          </p:cNvPr>
          <p:cNvSpPr txBox="1"/>
          <p:nvPr/>
        </p:nvSpPr>
        <p:spPr>
          <a:xfrm>
            <a:off x="2398856" y="5717409"/>
            <a:ext cx="6254256" cy="400110"/>
          </a:xfrm>
          <a:prstGeom prst="rect">
            <a:avLst/>
          </a:prstGeom>
          <a:noFill/>
        </p:spPr>
        <p:txBody>
          <a:bodyPr wrap="square" rtlCol="0">
            <a:spAutoFit/>
          </a:bodyPr>
          <a:lstStyle/>
          <a:p>
            <a:r>
              <a:rPr lang="fr-FR" sz="2000">
                <a:latin typeface="Arial" panose="020B0604020202020204" pitchFamily="34" charset="0"/>
                <a:cs typeface="Arial" panose="020B0604020202020204" pitchFamily="34" charset="0"/>
              </a:rPr>
              <a:t>…ainsi que le département où se déroulera le séjour.</a:t>
            </a:r>
          </a:p>
        </p:txBody>
      </p:sp>
      <p:sp>
        <p:nvSpPr>
          <p:cNvPr id="8" name="Flèche : haut 7">
            <a:extLst>
              <a:ext uri="{FF2B5EF4-FFF2-40B4-BE49-F238E27FC236}">
                <a16:creationId xmlns:a16="http://schemas.microsoft.com/office/drawing/2014/main" id="{54C92625-A5F0-4929-9128-FFE0067662DC}"/>
              </a:ext>
            </a:extLst>
          </p:cNvPr>
          <p:cNvSpPr/>
          <p:nvPr/>
        </p:nvSpPr>
        <p:spPr>
          <a:xfrm>
            <a:off x="4726004" y="5041098"/>
            <a:ext cx="314308" cy="61855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036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33852E4-ECE6-45E1-8F67-918AE0CD13D3}"/>
              </a:ext>
            </a:extLst>
          </p:cNvPr>
          <p:cNvPicPr>
            <a:picLocks noChangeAspect="1"/>
          </p:cNvPicPr>
          <p:nvPr/>
        </p:nvPicPr>
        <p:blipFill>
          <a:blip r:embed="rId2"/>
          <a:stretch>
            <a:fillRect/>
          </a:stretch>
        </p:blipFill>
        <p:spPr>
          <a:xfrm>
            <a:off x="454024" y="3335467"/>
            <a:ext cx="9295122" cy="2894037"/>
          </a:xfrm>
          <a:prstGeom prst="rect">
            <a:avLst/>
          </a:prstGeom>
        </p:spPr>
      </p:pic>
      <p:pic>
        <p:nvPicPr>
          <p:cNvPr id="3" name="Image 2">
            <a:extLst>
              <a:ext uri="{FF2B5EF4-FFF2-40B4-BE49-F238E27FC236}">
                <a16:creationId xmlns:a16="http://schemas.microsoft.com/office/drawing/2014/main" id="{A692E459-6322-4A7C-B8F6-10237189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 y="103761"/>
            <a:ext cx="2408190" cy="997331"/>
          </a:xfrm>
          <a:prstGeom prst="rect">
            <a:avLst/>
          </a:prstGeom>
        </p:spPr>
      </p:pic>
      <p:sp>
        <p:nvSpPr>
          <p:cNvPr id="4" name="ZoneTexte 2">
            <a:extLst>
              <a:ext uri="{FF2B5EF4-FFF2-40B4-BE49-F238E27FC236}">
                <a16:creationId xmlns:a16="http://schemas.microsoft.com/office/drawing/2014/main" id="{0DF11160-7E34-430C-B340-7C46F38473FB}"/>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sp>
        <p:nvSpPr>
          <p:cNvPr id="2" name="ZoneTexte 1">
            <a:extLst>
              <a:ext uri="{FF2B5EF4-FFF2-40B4-BE49-F238E27FC236}">
                <a16:creationId xmlns:a16="http://schemas.microsoft.com/office/drawing/2014/main" id="{978E343E-43F5-47AA-802B-8922109232F6}"/>
              </a:ext>
            </a:extLst>
          </p:cNvPr>
          <p:cNvSpPr txBox="1"/>
          <p:nvPr/>
        </p:nvSpPr>
        <p:spPr>
          <a:xfrm>
            <a:off x="454024" y="2069303"/>
            <a:ext cx="9172576" cy="707886"/>
          </a:xfrm>
          <a:prstGeom prst="rect">
            <a:avLst/>
          </a:prstGeom>
          <a:noFill/>
        </p:spPr>
        <p:txBody>
          <a:bodyPr wrap="square" rtlCol="0">
            <a:spAutoFit/>
          </a:bodyPr>
          <a:lstStyle/>
          <a:p>
            <a:r>
              <a:rPr lang="fr-FR" sz="2000">
                <a:latin typeface="Arial" panose="020B0604020202020204" pitchFamily="34" charset="0"/>
                <a:cs typeface="Arial" panose="020B0604020202020204" pitchFamily="34" charset="0"/>
              </a:rPr>
              <a:t>De même, n’oubliez pas d’indiquer le nombre de kilomètres qui séparent le lieu de résidence du bénéficiaire de son lieu de vacances. </a:t>
            </a:r>
          </a:p>
        </p:txBody>
      </p:sp>
      <p:cxnSp>
        <p:nvCxnSpPr>
          <p:cNvPr id="11" name="Connecteur droit avec flèche 10">
            <a:extLst>
              <a:ext uri="{FF2B5EF4-FFF2-40B4-BE49-F238E27FC236}">
                <a16:creationId xmlns:a16="http://schemas.microsoft.com/office/drawing/2014/main" id="{0B691F20-6C1F-4087-8153-3563F51490FE}"/>
              </a:ext>
            </a:extLst>
          </p:cNvPr>
          <p:cNvCxnSpPr>
            <a:cxnSpLocks/>
          </p:cNvCxnSpPr>
          <p:nvPr/>
        </p:nvCxnSpPr>
        <p:spPr>
          <a:xfrm>
            <a:off x="7120749" y="2443795"/>
            <a:ext cx="276645" cy="590064"/>
          </a:xfrm>
          <a:prstGeom prst="straightConnector1">
            <a:avLst/>
          </a:prstGeom>
          <a:ln w="28575">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8A3CF225-2741-427A-939C-F1A9913354B7}"/>
              </a:ext>
            </a:extLst>
          </p:cNvPr>
          <p:cNvSpPr/>
          <p:nvPr/>
        </p:nvSpPr>
        <p:spPr>
          <a:xfrm>
            <a:off x="6224736" y="3245122"/>
            <a:ext cx="2528846" cy="5002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575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94CF65-305D-4311-AF35-28CEAB3A61F6}"/>
              </a:ext>
            </a:extLst>
          </p:cNvPr>
          <p:cNvSpPr txBox="1"/>
          <p:nvPr/>
        </p:nvSpPr>
        <p:spPr>
          <a:xfrm>
            <a:off x="97679" y="1692852"/>
            <a:ext cx="9878527" cy="2246769"/>
          </a:xfrm>
          <a:prstGeom prst="rect">
            <a:avLst/>
          </a:prstGeom>
          <a:noFill/>
        </p:spPr>
        <p:txBody>
          <a:bodyPr wrap="square" rtlCol="0">
            <a:spAutoFit/>
          </a:bodyPr>
          <a:lstStyle/>
          <a:p>
            <a:pPr algn="just"/>
            <a:r>
              <a:rPr lang="fr-FR" sz="2000" dirty="0">
                <a:latin typeface="Arial" panose="020B0604020202020204" pitchFamily="34" charset="0"/>
                <a:cs typeface="Arial" panose="020B0604020202020204" pitchFamily="34" charset="0"/>
              </a:rPr>
              <a:t>Pour chaque membres partant, vous devez indiquer l’âge et le genre de chaque bénéficiaire du séjour.</a:t>
            </a:r>
          </a:p>
          <a:p>
            <a:pPr algn="just"/>
            <a:r>
              <a:rPr lang="fr-FR" sz="2000" dirty="0">
                <a:latin typeface="Arial" panose="020B0604020202020204" pitchFamily="34" charset="0"/>
                <a:cs typeface="Arial" panose="020B0604020202020204" pitchFamily="34" charset="0"/>
              </a:rPr>
              <a:t>Si l’un d’eux est handicapé, indiquez le type de handicap parmi cette liste : </a:t>
            </a:r>
            <a:r>
              <a:rPr lang="fr-FR" sz="2000" dirty="0">
                <a:highlight>
                  <a:srgbClr val="FFFF00"/>
                </a:highlight>
                <a:latin typeface="Arial" panose="020B0604020202020204" pitchFamily="34" charset="0"/>
                <a:cs typeface="Arial" panose="020B0604020202020204" pitchFamily="34" charset="0"/>
              </a:rPr>
              <a:t>cognitif, moteur, mental, psychique, sensoriel, polyhandicap, une maladie chronique ou autre</a:t>
            </a:r>
            <a:r>
              <a:rPr lang="fr-FR" sz="2000" dirty="0">
                <a:latin typeface="Arial" panose="020B0604020202020204" pitchFamily="34" charset="0"/>
                <a:cs typeface="Arial" panose="020B0604020202020204" pitchFamily="34" charset="0"/>
              </a:rPr>
              <a:t> (à préciser). </a:t>
            </a:r>
          </a:p>
          <a:p>
            <a:pPr algn="just"/>
            <a:r>
              <a:rPr lang="fr-FR" sz="2000" b="1" dirty="0">
                <a:latin typeface="Arial" panose="020B0604020202020204" pitchFamily="34" charset="0"/>
                <a:cs typeface="Arial" panose="020B0604020202020204" pitchFamily="34" charset="0"/>
              </a:rPr>
              <a:t>Pensez à </a:t>
            </a:r>
            <a:r>
              <a:rPr lang="fr-FR" sz="2000" b="1" dirty="0">
                <a:highlight>
                  <a:srgbClr val="FFFF00"/>
                </a:highlight>
                <a:latin typeface="Arial" panose="020B0604020202020204" pitchFamily="34" charset="0"/>
                <a:cs typeface="Arial" panose="020B0604020202020204" pitchFamily="34" charset="0"/>
              </a:rPr>
              <a:t>fournir un document attestant du handicap</a:t>
            </a:r>
            <a:r>
              <a:rPr lang="fr-FR" sz="2000" dirty="0">
                <a:latin typeface="Arial" panose="020B0604020202020204" pitchFamily="34" charset="0"/>
                <a:cs typeface="Arial" panose="020B0604020202020204" pitchFamily="34" charset="0"/>
              </a:rPr>
              <a:t>. (Reconnaissance MDPH ou Sécurité Sociale).</a:t>
            </a:r>
            <a:endParaRPr lang="fr-FR" dirty="0"/>
          </a:p>
        </p:txBody>
      </p:sp>
      <p:pic>
        <p:nvPicPr>
          <p:cNvPr id="12" name="Image 11">
            <a:extLst>
              <a:ext uri="{FF2B5EF4-FFF2-40B4-BE49-F238E27FC236}">
                <a16:creationId xmlns:a16="http://schemas.microsoft.com/office/drawing/2014/main" id="{7DDD56E1-EC80-4C9C-9673-123098030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 y="95295"/>
            <a:ext cx="2408190" cy="997331"/>
          </a:xfrm>
          <a:prstGeom prst="rect">
            <a:avLst/>
          </a:prstGeom>
        </p:spPr>
      </p:pic>
      <p:sp>
        <p:nvSpPr>
          <p:cNvPr id="14" name="ZoneTexte 2">
            <a:extLst>
              <a:ext uri="{FF2B5EF4-FFF2-40B4-BE49-F238E27FC236}">
                <a16:creationId xmlns:a16="http://schemas.microsoft.com/office/drawing/2014/main" id="{2DA74DFB-C4B4-43CE-B88A-3047F82E7F09}"/>
              </a:ext>
            </a:extLst>
          </p:cNvPr>
          <p:cNvSpPr/>
          <p:nvPr/>
        </p:nvSpPr>
        <p:spPr>
          <a:xfrm>
            <a:off x="3349272" y="225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sp>
        <p:nvSpPr>
          <p:cNvPr id="2" name="Rectangle 1">
            <a:extLst>
              <a:ext uri="{FF2B5EF4-FFF2-40B4-BE49-F238E27FC236}">
                <a16:creationId xmlns:a16="http://schemas.microsoft.com/office/drawing/2014/main" id="{7A94E211-563C-4A76-A4AB-0A726C4D64AA}"/>
              </a:ext>
            </a:extLst>
          </p:cNvPr>
          <p:cNvSpPr/>
          <p:nvPr/>
        </p:nvSpPr>
        <p:spPr>
          <a:xfrm>
            <a:off x="97679" y="4005656"/>
            <a:ext cx="9878527" cy="1750159"/>
          </a:xfrm>
          <a:prstGeom prst="rect">
            <a:avLst/>
          </a:prstGeom>
        </p:spPr>
        <p:txBody>
          <a:bodyPr wrap="square">
            <a:spAutoFit/>
          </a:bodyPr>
          <a:lstStyle/>
          <a:p>
            <a:pPr>
              <a:lnSpc>
                <a:spcPct val="115000"/>
              </a:lnSpc>
              <a:spcAft>
                <a:spcPts val="0"/>
              </a:spcAft>
            </a:pPr>
            <a:r>
              <a:rPr lang="fr-FR" dirty="0">
                <a:solidFill>
                  <a:srgbClr val="548DD4"/>
                </a:solidFill>
                <a:latin typeface="Arial" panose="020B0604020202020204" pitchFamily="34" charset="0"/>
                <a:ea typeface="Times New Roman" panose="02020603050405020304" pitchFamily="18" charset="0"/>
                <a:cs typeface="Times New Roman" panose="02020603050405020304" pitchFamily="18" charset="0"/>
              </a:rPr>
              <a:t>Membres partants</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400" b="1" dirty="0">
                <a:solidFill>
                  <a:srgbClr val="000000"/>
                </a:solidFill>
                <a:latin typeface="Calibri" panose="020F0502020204030204" pitchFamily="34" charset="0"/>
                <a:ea typeface="Calibri" panose="020F0502020204030204" pitchFamily="34" charset="0"/>
                <a:cs typeface="Arial" panose="020B0604020202020204" pitchFamily="34" charset="0"/>
              </a:rPr>
              <a:t>Indiquez ci-dessous, </a:t>
            </a:r>
            <a:r>
              <a:rPr lang="fr-FR" sz="1400" b="1" u="sng" dirty="0">
                <a:solidFill>
                  <a:srgbClr val="000000"/>
                </a:solidFill>
                <a:latin typeface="Calibri" panose="020F0502020204030204" pitchFamily="34" charset="0"/>
                <a:ea typeface="Calibri" panose="020F0502020204030204" pitchFamily="34" charset="0"/>
                <a:cs typeface="Arial" panose="020B0604020202020204" pitchFamily="34" charset="0"/>
              </a:rPr>
              <a:t>l’âge et le sexe de TOUS les membres partants</a:t>
            </a:r>
            <a:r>
              <a:rPr lang="fr-FR" sz="1400" b="1" dirty="0">
                <a:solidFill>
                  <a:srgbClr val="000000"/>
                </a:solidFill>
                <a:latin typeface="Calibri" panose="020F0502020204030204" pitchFamily="34" charset="0"/>
                <a:ea typeface="Calibri" panose="020F0502020204030204" pitchFamily="34" charset="0"/>
                <a:cs typeface="Arial" panose="020B0604020202020204" pitchFamily="34" charset="0"/>
              </a:rPr>
              <a:t>. Indiquez aussi, </a:t>
            </a:r>
            <a:r>
              <a:rPr lang="fr-FR" sz="1400" b="1" i="1" u="sng" dirty="0">
                <a:solidFill>
                  <a:srgbClr val="000000"/>
                </a:solidFill>
                <a:latin typeface="Calibri" panose="020F0502020204030204" pitchFamily="34" charset="0"/>
                <a:ea typeface="Calibri" panose="020F0502020204030204" pitchFamily="34" charset="0"/>
                <a:cs typeface="Arial" panose="020B0604020202020204" pitchFamily="34" charset="0"/>
              </a:rPr>
              <a:t>si besoin</a:t>
            </a:r>
            <a:r>
              <a:rPr lang="fr-FR" sz="1400" b="1" dirty="0">
                <a:solidFill>
                  <a:srgbClr val="000000"/>
                </a:solidFill>
                <a:latin typeface="Calibri" panose="020F0502020204030204" pitchFamily="34" charset="0"/>
                <a:ea typeface="Calibri" panose="020F0502020204030204" pitchFamily="34" charset="0"/>
                <a:cs typeface="Arial" panose="020B0604020202020204" pitchFamily="34" charset="0"/>
              </a:rPr>
              <a:t>, le type de handicap et le type de séjour. Si ces informations ne sont pas correctement renseignées, le dossier ne pourra être traité.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fr-FR" sz="1000"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810260" algn="l"/>
                <a:tab pos="1170305" algn="l"/>
                <a:tab pos="1530350" algn="l"/>
                <a:tab pos="3870960" algn="l"/>
              </a:tabLst>
            </a:pPr>
            <a:r>
              <a:rPr lang="fr-FR" sz="1400" dirty="0">
                <a:solidFill>
                  <a:srgbClr val="000000"/>
                </a:solidFill>
                <a:latin typeface="Calibri" panose="020F0502020204030204" pitchFamily="34" charset="0"/>
                <a:ea typeface="Calibri" panose="020F0502020204030204" pitchFamily="34" charset="0"/>
                <a:cs typeface="Arial" panose="020B0604020202020204" pitchFamily="34" charset="0"/>
              </a:rPr>
              <a:t>Age : 	    Sexe :	    F        M         si Handicap, type:                  	Séjour en milieu :  Ordinaire  ou  Spécialisé</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tabLst>
                <a:tab pos="810260" algn="l"/>
                <a:tab pos="1170305" algn="l"/>
                <a:tab pos="1530350" algn="l"/>
                <a:tab pos="3870960" algn="l"/>
              </a:tabLst>
            </a:pPr>
            <a:r>
              <a:rPr lang="fr-FR" sz="1400" dirty="0">
                <a:solidFill>
                  <a:srgbClr val="000000"/>
                </a:solidFill>
                <a:latin typeface="Calibri" panose="020F0502020204030204" pitchFamily="34" charset="0"/>
                <a:ea typeface="Calibri" panose="020F0502020204030204" pitchFamily="34" charset="0"/>
                <a:cs typeface="Arial" panose="020B0604020202020204" pitchFamily="34" charset="0"/>
              </a:rPr>
              <a:t>Age : 	    Sexe :	    F        M         si Handicap, type:	                       Séjour en milieu :  Ordinaire  ou  Spécialisé</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088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69586A-5772-4590-B5B7-AB4B7FF0C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1" y="92929"/>
            <a:ext cx="2408190" cy="997331"/>
          </a:xfrm>
          <a:prstGeom prst="rect">
            <a:avLst/>
          </a:prstGeom>
        </p:spPr>
      </p:pic>
      <p:sp>
        <p:nvSpPr>
          <p:cNvPr id="6" name="ZoneTexte 2">
            <a:extLst>
              <a:ext uri="{FF2B5EF4-FFF2-40B4-BE49-F238E27FC236}">
                <a16:creationId xmlns:a16="http://schemas.microsoft.com/office/drawing/2014/main" id="{9233B783-D654-417C-BD9C-348251BF2D95}"/>
              </a:ext>
            </a:extLst>
          </p:cNvPr>
          <p:cNvSpPr/>
          <p:nvPr/>
        </p:nvSpPr>
        <p:spPr>
          <a:xfrm>
            <a:off x="3387772" y="302682"/>
            <a:ext cx="4812952" cy="10927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3600" b="1" i="0" u="none" strike="noStrike" kern="1200" spc="0">
                <a:ln>
                  <a:noFill/>
                </a:ln>
                <a:solidFill>
                  <a:srgbClr val="000000"/>
                </a:solidFill>
                <a:latin typeface="Calibri" pitchFamily="18"/>
                <a:ea typeface="SimSun" pitchFamily="2"/>
                <a:cs typeface="Lucida Sans" pitchFamily="2"/>
              </a:rPr>
              <a:t>Vacances et Insertion</a:t>
            </a:r>
          </a:p>
          <a:p>
            <a:pPr marL="0" marR="0" lvl="0" indent="0" rtl="0" hangingPunct="1">
              <a:lnSpc>
                <a:spcPct val="100000"/>
              </a:lnSpc>
              <a:spcBef>
                <a:spcPts val="0"/>
              </a:spcBef>
              <a:spcAft>
                <a:spcPts val="0"/>
              </a:spcAft>
              <a:buNone/>
              <a:tabLst/>
              <a:defRPr sz="1800" b="0" i="0" u="none" strike="noStrike" kern="1200">
                <a:ln>
                  <a:noFill/>
                </a:ln>
                <a:latin typeface="Arial" pitchFamily="18"/>
                <a:ea typeface="SimSun" pitchFamily="2"/>
                <a:cs typeface="Lucida Sans" pitchFamily="2"/>
              </a:defRPr>
            </a:pPr>
            <a:r>
              <a:rPr lang="fr-FR" sz="2800" i="1" u="none" strike="noStrike" kern="1200" spc="0">
                <a:ln>
                  <a:noFill/>
                </a:ln>
                <a:solidFill>
                  <a:srgbClr val="000000"/>
                </a:solidFill>
                <a:latin typeface="Calibri" pitchFamily="18"/>
                <a:ea typeface="SimSun" pitchFamily="2"/>
                <a:cs typeface="Lucida Sans" pitchFamily="2"/>
              </a:rPr>
              <a:t>Comment remplir le dossier… </a:t>
            </a:r>
          </a:p>
        </p:txBody>
      </p:sp>
      <p:sp>
        <p:nvSpPr>
          <p:cNvPr id="7" name="ZoneTexte 6">
            <a:extLst>
              <a:ext uri="{FF2B5EF4-FFF2-40B4-BE49-F238E27FC236}">
                <a16:creationId xmlns:a16="http://schemas.microsoft.com/office/drawing/2014/main" id="{868F78B7-F495-4A47-ACDF-F1CCC50BF0C0}"/>
              </a:ext>
            </a:extLst>
          </p:cNvPr>
          <p:cNvSpPr txBox="1"/>
          <p:nvPr/>
        </p:nvSpPr>
        <p:spPr>
          <a:xfrm>
            <a:off x="368299" y="1536944"/>
            <a:ext cx="9344025" cy="1015663"/>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Pour les questions suivantes, il est important que vous alliez vérifier l’information sur les sites indiqués, avant de cocher la case. Merci de vérifier cette information et de remplir ces cases. </a:t>
            </a:r>
            <a:r>
              <a:rPr lang="fr-FR" sz="2000" b="1" dirty="0">
                <a:latin typeface="Arial" panose="020B0604020202020204" pitchFamily="34" charset="0"/>
                <a:cs typeface="Arial" panose="020B0604020202020204" pitchFamily="34" charset="0"/>
              </a:rPr>
              <a:t>Votre collaboration est précieuse et indispensable !!! </a:t>
            </a:r>
            <a:endParaRPr lang="fr-FR" sz="2000" b="1" strike="sngStrike"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F686C8AF-3674-4100-A0E4-DA25DBA47A62}"/>
              </a:ext>
            </a:extLst>
          </p:cNvPr>
          <p:cNvGrpSpPr/>
          <p:nvPr/>
        </p:nvGrpSpPr>
        <p:grpSpPr>
          <a:xfrm>
            <a:off x="119824" y="2826577"/>
            <a:ext cx="9863677" cy="4147015"/>
            <a:chOff x="119824" y="3268367"/>
            <a:chExt cx="9863677" cy="4147015"/>
          </a:xfrm>
        </p:grpSpPr>
        <p:pic>
          <p:nvPicPr>
            <p:cNvPr id="4" name="Image 3">
              <a:extLst>
                <a:ext uri="{FF2B5EF4-FFF2-40B4-BE49-F238E27FC236}">
                  <a16:creationId xmlns:a16="http://schemas.microsoft.com/office/drawing/2014/main" id="{D4C225AB-974C-4E0F-93A1-57429D7AF7B4}"/>
                </a:ext>
              </a:extLst>
            </p:cNvPr>
            <p:cNvPicPr>
              <a:picLocks noChangeAspect="1"/>
            </p:cNvPicPr>
            <p:nvPr/>
          </p:nvPicPr>
          <p:blipFill>
            <a:blip r:embed="rId3"/>
            <a:stretch>
              <a:fillRect/>
            </a:stretch>
          </p:blipFill>
          <p:spPr>
            <a:xfrm>
              <a:off x="119824" y="3268367"/>
              <a:ext cx="9863677" cy="4147015"/>
            </a:xfrm>
            <a:prstGeom prst="rect">
              <a:avLst/>
            </a:prstGeom>
          </p:spPr>
        </p:pic>
        <p:sp>
          <p:nvSpPr>
            <p:cNvPr id="8" name="Flèche : gauche 7">
              <a:extLst>
                <a:ext uri="{FF2B5EF4-FFF2-40B4-BE49-F238E27FC236}">
                  <a16:creationId xmlns:a16="http://schemas.microsoft.com/office/drawing/2014/main" id="{197F2710-F55C-489D-8906-00BFEAC978AB}"/>
                </a:ext>
              </a:extLst>
            </p:cNvPr>
            <p:cNvSpPr/>
            <p:nvPr/>
          </p:nvSpPr>
          <p:spPr>
            <a:xfrm>
              <a:off x="2972045" y="4374306"/>
              <a:ext cx="770022" cy="19369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gauche 8">
              <a:extLst>
                <a:ext uri="{FF2B5EF4-FFF2-40B4-BE49-F238E27FC236}">
                  <a16:creationId xmlns:a16="http://schemas.microsoft.com/office/drawing/2014/main" id="{E9965FDC-61C3-4342-92AC-9B4413FF1D60}"/>
                </a:ext>
              </a:extLst>
            </p:cNvPr>
            <p:cNvSpPr/>
            <p:nvPr/>
          </p:nvSpPr>
          <p:spPr>
            <a:xfrm rot="1692384">
              <a:off x="9135858" y="6707093"/>
              <a:ext cx="770022" cy="19369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gauche 9">
              <a:extLst>
                <a:ext uri="{FF2B5EF4-FFF2-40B4-BE49-F238E27FC236}">
                  <a16:creationId xmlns:a16="http://schemas.microsoft.com/office/drawing/2014/main" id="{93752797-FFCE-42E4-809C-64AA9BDA32F2}"/>
                </a:ext>
              </a:extLst>
            </p:cNvPr>
            <p:cNvSpPr/>
            <p:nvPr/>
          </p:nvSpPr>
          <p:spPr>
            <a:xfrm>
              <a:off x="7562885" y="5381091"/>
              <a:ext cx="770022" cy="19369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89978922"/>
      </p:ext>
    </p:extLst>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7355</TotalTime>
  <Words>1021</Words>
  <Application>Microsoft Office PowerPoint</Application>
  <PresentationFormat>Personnalisé</PresentationFormat>
  <Paragraphs>107</Paragraphs>
  <Slides>17</Slides>
  <Notes>3</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17</vt:i4>
      </vt:variant>
    </vt:vector>
  </HeadingPairs>
  <TitlesOfParts>
    <vt:vector size="23" baseType="lpstr">
      <vt:lpstr>Arial</vt:lpstr>
      <vt:lpstr>Calibri</vt:lpstr>
      <vt:lpstr>StarSymbol</vt:lpstr>
      <vt:lpstr>Times New Roman</vt:lpstr>
      <vt:lpstr>Standard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Muriel Scheuer</dc:creator>
  <cp:lastModifiedBy>Yasmine Sadji</cp:lastModifiedBy>
  <cp:revision>24</cp:revision>
  <dcterms:modified xsi:type="dcterms:W3CDTF">2019-03-21T09:35:18Z</dcterms:modified>
</cp:coreProperties>
</file>